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3"/>
  </p:notesMasterIdLst>
  <p:sldIdLst>
    <p:sldId id="256" r:id="rId3"/>
    <p:sldId id="257" r:id="rId4"/>
    <p:sldId id="258" r:id="rId5"/>
    <p:sldId id="259" r:id="rId6"/>
    <p:sldId id="260" r:id="rId7"/>
    <p:sldId id="261" r:id="rId8"/>
    <p:sldId id="262" r:id="rId9"/>
    <p:sldId id="263" r:id="rId10"/>
    <p:sldId id="264" r:id="rId11"/>
    <p:sldId id="265" r:id="rId12"/>
    <p:sldId id="266" r:id="rId13"/>
    <p:sldId id="269" r:id="rId14"/>
    <p:sldId id="267" r:id="rId15"/>
    <p:sldId id="268" r:id="rId16"/>
    <p:sldId id="272" r:id="rId17"/>
    <p:sldId id="270" r:id="rId18"/>
    <p:sldId id="271" r:id="rId19"/>
    <p:sldId id="273" r:id="rId20"/>
    <p:sldId id="274" r:id="rId21"/>
    <p:sldId id="275"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1" autoAdjust="0"/>
    <p:restoredTop sz="94660"/>
  </p:normalViewPr>
  <p:slideViewPr>
    <p:cSldViewPr snapToGrid="0">
      <p:cViewPr varScale="1">
        <p:scale>
          <a:sx n="101" d="100"/>
          <a:sy n="101" d="100"/>
        </p:scale>
        <p:origin x="132" y="3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6" Type="http://schemas.openxmlformats.org/officeDocument/2006/relationships/tableStyles" Target="tableStyles.xml"/><Relationship Id="rId25" Type="http://schemas.openxmlformats.org/officeDocument/2006/relationships/viewProps" Target="viewProps.xml"/><Relationship Id="rId24" Type="http://schemas.openxmlformats.org/officeDocument/2006/relationships/presProps" Target="presProps.xml"/><Relationship Id="rId23" Type="http://schemas.openxmlformats.org/officeDocument/2006/relationships/notesMaster" Target="notesMasters/notesMaster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DD9CA6-2AC8-48B1-8F4F-BF46B3B1F19F}" type="datetimeFigureOut">
              <a:rPr lang="en-US" smtClean="0"/>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77B5F4-60BC-4F28-B880-B3D0DCD2E7F6}"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08136C1B-34C3-4B6B-8A45-52A4D948CCD8}" type="datetime1">
              <a:rPr lang="en-US" smtClean="0"/>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r>
              <a:rPr lang="en-US"/>
              <a:t>Janet Bachant Micro-Trauma Triggering 2018</a:t>
            </a:r>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endParaRPr lang="en-US"/>
          </a:p>
        </p:txBody>
      </p:sp>
      <p:sp>
        <p:nvSpPr>
          <p:cNvPr id="5" name="Date Placeholder 4"/>
          <p:cNvSpPr>
            <a:spLocks noGrp="1"/>
          </p:cNvSpPr>
          <p:nvPr>
            <p:ph type="dt" sz="half" idx="10"/>
          </p:nvPr>
        </p:nvSpPr>
        <p:spPr/>
        <p:txBody>
          <a:bodyPr/>
          <a:lstStyle/>
          <a:p>
            <a:fld id="{6E752A5C-B73F-4E01-88AD-29ED45CBD35C}" type="datetime1">
              <a:rPr lang="en-US" smtClean="0"/>
            </a:fld>
            <a:endParaRPr lang="en-US" dirty="0"/>
          </a:p>
        </p:txBody>
      </p:sp>
      <p:sp>
        <p:nvSpPr>
          <p:cNvPr id="6" name="Footer Placeholder 5"/>
          <p:cNvSpPr>
            <a:spLocks noGrp="1"/>
          </p:cNvSpPr>
          <p:nvPr>
            <p:ph type="ftr" sz="quarter" idx="11"/>
          </p:nvPr>
        </p:nvSpPr>
        <p:spPr/>
        <p:txBody>
          <a:bodyPr/>
          <a:lstStyle/>
          <a:p>
            <a:r>
              <a:rPr lang="en-US"/>
              <a:t>Janet Bachant Micro-Trauma Triggering 2018</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showMasterSp="0">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endParaRPr lang="en-US"/>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9300F408-BCA9-4974-9A7F-2CD6289467E5}" type="datetime1">
              <a:rPr lang="en-US" smtClean="0"/>
            </a:fld>
            <a:endParaRPr lang="en-US" dirty="0"/>
          </a:p>
        </p:txBody>
      </p:sp>
      <p:sp>
        <p:nvSpPr>
          <p:cNvPr id="6" name="Footer Placeholder 5"/>
          <p:cNvSpPr>
            <a:spLocks noGrp="1"/>
          </p:cNvSpPr>
          <p:nvPr>
            <p:ph type="ftr" sz="quarter" idx="11"/>
          </p:nvPr>
        </p:nvSpPr>
        <p:spPr>
          <a:xfrm>
            <a:off x="685800" y="379941"/>
            <a:ext cx="6991492" cy="365125"/>
          </a:xfrm>
        </p:spPr>
        <p:txBody>
          <a:bodyPr/>
          <a:lstStyle/>
          <a:p>
            <a:r>
              <a:rPr lang="en-US"/>
              <a:t>Janet Bachant Micro-Trauma Triggering 2018</a:t>
            </a:r>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showMasterSp="0">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endParaRPr lang="en-US"/>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endParaRPr lang="en-US"/>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E0CE8BB3-81E6-47DF-9F92-604C932AA7F5}" type="datetime1">
              <a:rPr lang="en-US" smtClean="0"/>
            </a:fld>
            <a:endParaRPr lang="en-US" dirty="0"/>
          </a:p>
        </p:txBody>
      </p:sp>
      <p:sp>
        <p:nvSpPr>
          <p:cNvPr id="6" name="Footer Placeholder 5"/>
          <p:cNvSpPr>
            <a:spLocks noGrp="1"/>
          </p:cNvSpPr>
          <p:nvPr>
            <p:ph type="ftr" sz="quarter" idx="11"/>
          </p:nvPr>
        </p:nvSpPr>
        <p:spPr>
          <a:xfrm>
            <a:off x="685800" y="379941"/>
            <a:ext cx="6991492" cy="365125"/>
          </a:xfrm>
        </p:spPr>
        <p:txBody>
          <a:bodyPr/>
          <a:lstStyle/>
          <a:p>
            <a:r>
              <a:rPr lang="en-US"/>
              <a:t>Janet Bachant Micro-Trauma Triggering 2018</a:t>
            </a:r>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endParaRPr lang="en-US" sz="8000" dirty="0">
              <a:solidFill>
                <a:schemeClr val="tx1"/>
              </a:solidFill>
              <a:effectLst/>
            </a:endParaRP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endParaRPr lang="en-US" sz="8000" dirty="0">
              <a:solidFill>
                <a:schemeClr val="tx1"/>
              </a:solidFill>
              <a:effectLst/>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showMasterSp="0">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endParaRPr lang="en-US"/>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7349EDA2-9458-4196-8A71-2249AB9859AE}" type="datetime1">
              <a:rPr lang="en-US" smtClean="0"/>
            </a:fld>
            <a:endParaRPr lang="en-US" dirty="0"/>
          </a:p>
        </p:txBody>
      </p:sp>
      <p:sp>
        <p:nvSpPr>
          <p:cNvPr id="6" name="Footer Placeholder 5"/>
          <p:cNvSpPr>
            <a:spLocks noGrp="1"/>
          </p:cNvSpPr>
          <p:nvPr>
            <p:ph type="ftr" sz="quarter" idx="11"/>
          </p:nvPr>
        </p:nvSpPr>
        <p:spPr>
          <a:xfrm>
            <a:off x="685800" y="378883"/>
            <a:ext cx="6991492" cy="365125"/>
          </a:xfrm>
        </p:spPr>
        <p:txBody>
          <a:bodyPr/>
          <a:lstStyle/>
          <a:p>
            <a:r>
              <a:rPr lang="en-US"/>
              <a:t>Janet Bachant Micro-Trauma Triggering 2018</a:t>
            </a:r>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endParaRPr lang="en-US"/>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endParaRPr lang="en-US"/>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endParaRPr lang="en-US"/>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endParaRPr lang="en-US"/>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endParaRPr lang="en-US"/>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endParaRPr lang="en-US"/>
          </a:p>
        </p:txBody>
      </p:sp>
      <p:sp>
        <p:nvSpPr>
          <p:cNvPr id="3" name="Date Placeholder 2"/>
          <p:cNvSpPr>
            <a:spLocks noGrp="1"/>
          </p:cNvSpPr>
          <p:nvPr>
            <p:ph type="dt" sz="half" idx="10"/>
          </p:nvPr>
        </p:nvSpPr>
        <p:spPr/>
        <p:txBody>
          <a:bodyPr/>
          <a:lstStyle/>
          <a:p>
            <a:fld id="{B3A2B99B-5982-4106-9B3A-19EFA73534EC}" type="datetime1">
              <a:rPr lang="en-US" smtClean="0"/>
            </a:fld>
            <a:endParaRPr lang="en-US" dirty="0"/>
          </a:p>
        </p:txBody>
      </p:sp>
      <p:sp>
        <p:nvSpPr>
          <p:cNvPr id="4" name="Footer Placeholder 3"/>
          <p:cNvSpPr>
            <a:spLocks noGrp="1"/>
          </p:cNvSpPr>
          <p:nvPr>
            <p:ph type="ftr" sz="quarter" idx="11"/>
          </p:nvPr>
        </p:nvSpPr>
        <p:spPr/>
        <p:txBody>
          <a:bodyPr/>
          <a:lstStyle/>
          <a:p>
            <a:r>
              <a:rPr lang="en-US"/>
              <a:t>Janet Bachant Micro-Trauma Triggering 2018</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endParaRPr lang="en-US"/>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endParaRPr lang="en-US"/>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endParaRPr lang="en-US"/>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endParaRPr lang="en-US"/>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endParaRPr lang="en-US"/>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endParaRPr lang="en-US"/>
          </a:p>
        </p:txBody>
      </p:sp>
      <p:sp>
        <p:nvSpPr>
          <p:cNvPr id="3" name="Date Placeholder 2"/>
          <p:cNvSpPr>
            <a:spLocks noGrp="1"/>
          </p:cNvSpPr>
          <p:nvPr>
            <p:ph type="dt" sz="half" idx="10"/>
          </p:nvPr>
        </p:nvSpPr>
        <p:spPr/>
        <p:txBody>
          <a:bodyPr/>
          <a:lstStyle/>
          <a:p>
            <a:fld id="{63D0D5B3-3C1B-49DC-9C6F-61DA097BAF6E}" type="datetime1">
              <a:rPr lang="en-US" smtClean="0"/>
            </a:fld>
            <a:endParaRPr lang="en-US" dirty="0"/>
          </a:p>
        </p:txBody>
      </p:sp>
      <p:sp>
        <p:nvSpPr>
          <p:cNvPr id="4" name="Footer Placeholder 3"/>
          <p:cNvSpPr>
            <a:spLocks noGrp="1"/>
          </p:cNvSpPr>
          <p:nvPr>
            <p:ph type="ftr" sz="quarter" idx="11"/>
          </p:nvPr>
        </p:nvSpPr>
        <p:spPr/>
        <p:txBody>
          <a:bodyPr/>
          <a:lstStyle/>
          <a:p>
            <a:r>
              <a:rPr lang="en-US"/>
              <a:t>Janet Bachant Micro-Trauma Triggering 2018</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10"/>
          </p:nvPr>
        </p:nvSpPr>
        <p:spPr/>
        <p:txBody>
          <a:bodyPr/>
          <a:lstStyle/>
          <a:p>
            <a:fld id="{161F941B-1DF3-4058-B29C-B13A91D1A914}" type="datetime1">
              <a:rPr lang="en-US" smtClean="0"/>
            </a:fld>
            <a:endParaRPr lang="en-US" dirty="0"/>
          </a:p>
        </p:txBody>
      </p:sp>
      <p:sp>
        <p:nvSpPr>
          <p:cNvPr id="5" name="Footer Placeholder 4"/>
          <p:cNvSpPr>
            <a:spLocks noGrp="1"/>
          </p:cNvSpPr>
          <p:nvPr>
            <p:ph type="ftr" sz="quarter" idx="11"/>
          </p:nvPr>
        </p:nvSpPr>
        <p:spPr/>
        <p:txBody>
          <a:bodyPr/>
          <a:lstStyle/>
          <a:p>
            <a:r>
              <a:rPr lang="en-US"/>
              <a:t>Janet Bachant Micro-Trauma Triggering 2018</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showMasterSp="0">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C4551178-D1E8-4965-8677-47C88D74497B}" type="datetime1">
              <a:rPr lang="en-US" smtClean="0"/>
            </a:fld>
            <a:endParaRPr lang="en-US" dirty="0"/>
          </a:p>
        </p:txBody>
      </p:sp>
      <p:sp>
        <p:nvSpPr>
          <p:cNvPr id="5" name="Footer Placeholder 4"/>
          <p:cNvSpPr>
            <a:spLocks noGrp="1"/>
          </p:cNvSpPr>
          <p:nvPr>
            <p:ph type="ftr" sz="quarter" idx="11"/>
          </p:nvPr>
        </p:nvSpPr>
        <p:spPr>
          <a:xfrm>
            <a:off x="685800" y="381000"/>
            <a:ext cx="6991492" cy="365125"/>
          </a:xfrm>
        </p:spPr>
        <p:txBody>
          <a:bodyPr/>
          <a:lstStyle/>
          <a:p>
            <a:r>
              <a:rPr lang="en-US"/>
              <a:t>Janet Bachant Micro-Trauma Triggering 2018</a:t>
            </a:r>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10"/>
          </p:nvPr>
        </p:nvSpPr>
        <p:spPr/>
        <p:txBody>
          <a:bodyPr/>
          <a:lstStyle/>
          <a:p>
            <a:fld id="{734385CF-A0BE-4394-9468-D7A92E37E851}" type="datetime1">
              <a:rPr lang="en-US" smtClean="0"/>
            </a:fld>
            <a:endParaRPr lang="en-US" dirty="0"/>
          </a:p>
        </p:txBody>
      </p:sp>
      <p:sp>
        <p:nvSpPr>
          <p:cNvPr id="5" name="Footer Placeholder 4"/>
          <p:cNvSpPr>
            <a:spLocks noGrp="1"/>
          </p:cNvSpPr>
          <p:nvPr>
            <p:ph type="ftr" sz="quarter" idx="11"/>
          </p:nvPr>
        </p:nvSpPr>
        <p:spPr/>
        <p:txBody>
          <a:bodyPr/>
          <a:lstStyle/>
          <a:p>
            <a:r>
              <a:rPr lang="en-US"/>
              <a:t>Janet Bachant Micro-Trauma Triggering 2018</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endParaRPr lang="en-US"/>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3F392635-9A95-4DFD-B486-E3E740BBCB97}" type="datetime1">
              <a:rPr lang="en-US" smtClean="0"/>
            </a:fld>
            <a:endParaRPr lang="en-US" dirty="0"/>
          </a:p>
        </p:txBody>
      </p:sp>
      <p:sp>
        <p:nvSpPr>
          <p:cNvPr id="5" name="Footer Placeholder 4"/>
          <p:cNvSpPr>
            <a:spLocks noGrp="1"/>
          </p:cNvSpPr>
          <p:nvPr>
            <p:ph type="ftr" sz="quarter" idx="11"/>
          </p:nvPr>
        </p:nvSpPr>
        <p:spPr>
          <a:xfrm>
            <a:off x="685800" y="381001"/>
            <a:ext cx="6991492" cy="364065"/>
          </a:xfrm>
        </p:spPr>
        <p:txBody>
          <a:bodyPr/>
          <a:lstStyle/>
          <a:p>
            <a:r>
              <a:rPr lang="en-US"/>
              <a:t>Janet Bachant Micro-Trauma Triggering 2018</a:t>
            </a:r>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5" name="Date Placeholder 4"/>
          <p:cNvSpPr>
            <a:spLocks noGrp="1"/>
          </p:cNvSpPr>
          <p:nvPr>
            <p:ph type="dt" sz="half" idx="10"/>
          </p:nvPr>
        </p:nvSpPr>
        <p:spPr/>
        <p:txBody>
          <a:bodyPr/>
          <a:lstStyle/>
          <a:p>
            <a:fld id="{19BFD356-B9CD-4101-BA7E-81B8A7CCD7EC}" type="datetime1">
              <a:rPr lang="en-US" smtClean="0"/>
            </a:fld>
            <a:endParaRPr lang="en-US" dirty="0"/>
          </a:p>
        </p:txBody>
      </p:sp>
      <p:sp>
        <p:nvSpPr>
          <p:cNvPr id="6" name="Footer Placeholder 5"/>
          <p:cNvSpPr>
            <a:spLocks noGrp="1"/>
          </p:cNvSpPr>
          <p:nvPr>
            <p:ph type="ftr" sz="quarter" idx="11"/>
          </p:nvPr>
        </p:nvSpPr>
        <p:spPr/>
        <p:txBody>
          <a:bodyPr/>
          <a:lstStyle/>
          <a:p>
            <a:r>
              <a:rPr lang="en-US"/>
              <a:t>Janet Bachant Micro-Trauma Triggering 2018</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endParaRPr lang="en-US"/>
          </a:p>
        </p:txBody>
      </p:sp>
      <p:sp>
        <p:nvSpPr>
          <p:cNvPr id="4" name="Content Placeholder 3"/>
          <p:cNvSpPr>
            <a:spLocks noGrp="1"/>
          </p:cNvSpPr>
          <p:nvPr>
            <p:ph sz="half" idx="2"/>
          </p:nvPr>
        </p:nvSpPr>
        <p:spPr>
          <a:xfrm>
            <a:off x="685800" y="3132666"/>
            <a:ext cx="5311775" cy="3086019"/>
          </a:xfrm>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endParaRPr lang="en-US"/>
          </a:p>
        </p:txBody>
      </p:sp>
      <p:sp>
        <p:nvSpPr>
          <p:cNvPr id="6" name="Content Placeholder 5"/>
          <p:cNvSpPr>
            <a:spLocks noGrp="1"/>
          </p:cNvSpPr>
          <p:nvPr>
            <p:ph sz="quarter" idx="4"/>
          </p:nvPr>
        </p:nvSpPr>
        <p:spPr>
          <a:xfrm>
            <a:off x="6172200" y="3132666"/>
            <a:ext cx="5334000" cy="3086019"/>
          </a:xfrm>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7" name="Date Placeholder 6"/>
          <p:cNvSpPr>
            <a:spLocks noGrp="1"/>
          </p:cNvSpPr>
          <p:nvPr>
            <p:ph type="dt" sz="half" idx="10"/>
          </p:nvPr>
        </p:nvSpPr>
        <p:spPr/>
        <p:txBody>
          <a:bodyPr/>
          <a:lstStyle/>
          <a:p>
            <a:fld id="{DB3EB7B3-E66A-43D6-9D86-7BAD8D2456A9}" type="datetime1">
              <a:rPr lang="en-US" smtClean="0"/>
            </a:fld>
            <a:endParaRPr lang="en-US" dirty="0"/>
          </a:p>
        </p:txBody>
      </p:sp>
      <p:sp>
        <p:nvSpPr>
          <p:cNvPr id="8" name="Footer Placeholder 7"/>
          <p:cNvSpPr>
            <a:spLocks noGrp="1"/>
          </p:cNvSpPr>
          <p:nvPr>
            <p:ph type="ftr" sz="quarter" idx="11"/>
          </p:nvPr>
        </p:nvSpPr>
        <p:spPr/>
        <p:txBody>
          <a:bodyPr/>
          <a:lstStyle/>
          <a:p>
            <a:r>
              <a:rPr lang="en-US"/>
              <a:t>Janet Bachant Micro-Trauma Triggering 2018</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FBA7EC1-E71F-456A-81B4-8F7AF814EF8D}" type="datetime1">
              <a:rPr lang="en-US" smtClean="0"/>
            </a:fld>
            <a:endParaRPr lang="en-US" dirty="0"/>
          </a:p>
        </p:txBody>
      </p:sp>
      <p:sp>
        <p:nvSpPr>
          <p:cNvPr id="4" name="Footer Placeholder 3"/>
          <p:cNvSpPr>
            <a:spLocks noGrp="1"/>
          </p:cNvSpPr>
          <p:nvPr>
            <p:ph type="ftr" sz="quarter" idx="11"/>
          </p:nvPr>
        </p:nvSpPr>
        <p:spPr/>
        <p:txBody>
          <a:bodyPr/>
          <a:lstStyle/>
          <a:p>
            <a:r>
              <a:rPr lang="en-US"/>
              <a:t>Janet Bachant Micro-Trauma Triggering 2018</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E35D1D-774D-45B7-A075-02F15189C1CE}" type="datetime1">
              <a:rPr lang="en-US" smtClean="0"/>
            </a:fld>
            <a:endParaRPr lang="en-US" dirty="0"/>
          </a:p>
        </p:txBody>
      </p:sp>
      <p:sp>
        <p:nvSpPr>
          <p:cNvPr id="3" name="Footer Placeholder 2"/>
          <p:cNvSpPr>
            <a:spLocks noGrp="1"/>
          </p:cNvSpPr>
          <p:nvPr>
            <p:ph type="ftr" sz="quarter" idx="11"/>
          </p:nvPr>
        </p:nvSpPr>
        <p:spPr/>
        <p:txBody>
          <a:bodyPr/>
          <a:lstStyle/>
          <a:p>
            <a:r>
              <a:rPr lang="en-US"/>
              <a:t>Janet Bachant Micro-Trauma Triggering 2018</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endParaRPr lang="en-US"/>
          </a:p>
        </p:txBody>
      </p:sp>
      <p:sp>
        <p:nvSpPr>
          <p:cNvPr id="5" name="Date Placeholder 4"/>
          <p:cNvSpPr>
            <a:spLocks noGrp="1"/>
          </p:cNvSpPr>
          <p:nvPr>
            <p:ph type="dt" sz="half" idx="10"/>
          </p:nvPr>
        </p:nvSpPr>
        <p:spPr/>
        <p:txBody>
          <a:bodyPr/>
          <a:lstStyle/>
          <a:p>
            <a:fld id="{C0E0B3C3-8CE0-4ECE-A815-64382F917B69}" type="datetime1">
              <a:rPr lang="en-US" smtClean="0"/>
            </a:fld>
            <a:endParaRPr lang="en-US" dirty="0"/>
          </a:p>
        </p:txBody>
      </p:sp>
      <p:sp>
        <p:nvSpPr>
          <p:cNvPr id="6" name="Footer Placeholder 5"/>
          <p:cNvSpPr>
            <a:spLocks noGrp="1"/>
          </p:cNvSpPr>
          <p:nvPr>
            <p:ph type="ftr" sz="quarter" idx="11"/>
          </p:nvPr>
        </p:nvSpPr>
        <p:spPr/>
        <p:txBody>
          <a:bodyPr/>
          <a:lstStyle/>
          <a:p>
            <a:r>
              <a:rPr lang="en-US"/>
              <a:t>Janet Bachant Micro-Trauma Triggering 2018</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endParaRPr lang="en-US"/>
          </a:p>
        </p:txBody>
      </p:sp>
      <p:sp>
        <p:nvSpPr>
          <p:cNvPr id="5" name="Date Placeholder 4"/>
          <p:cNvSpPr>
            <a:spLocks noGrp="1"/>
          </p:cNvSpPr>
          <p:nvPr>
            <p:ph type="dt" sz="half" idx="10"/>
          </p:nvPr>
        </p:nvSpPr>
        <p:spPr/>
        <p:txBody>
          <a:bodyPr/>
          <a:lstStyle/>
          <a:p>
            <a:fld id="{09A21099-E7B4-474C-A583-9BDB9F27F379}" type="datetime1">
              <a:rPr lang="en-US" smtClean="0"/>
            </a:fld>
            <a:endParaRPr lang="en-US" dirty="0"/>
          </a:p>
        </p:txBody>
      </p:sp>
      <p:sp>
        <p:nvSpPr>
          <p:cNvPr id="6" name="Footer Placeholder 5"/>
          <p:cNvSpPr>
            <a:spLocks noGrp="1"/>
          </p:cNvSpPr>
          <p:nvPr>
            <p:ph type="ftr" sz="quarter" idx="11"/>
          </p:nvPr>
        </p:nvSpPr>
        <p:spPr/>
        <p:txBody>
          <a:bodyPr/>
          <a:lstStyle/>
          <a:p>
            <a:r>
              <a:rPr lang="en-US"/>
              <a:t>Janet Bachant Micro-Trauma Triggering 2018</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9" Type="http://schemas.openxmlformats.org/officeDocument/2006/relationships/theme" Target="../theme/theme1.xml"/><Relationship Id="rId18" Type="http://schemas.openxmlformats.org/officeDocument/2006/relationships/image" Target="../media/image2.png"/><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D896FDF-4864-482F-B8A9-FA2F851E0F18}" type="datetime1">
              <a:rPr lang="en-US" smtClean="0"/>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r>
              <a:rPr lang="en-US"/>
              <a:t>Janet Bachant Micro-Trauma Triggering 2018</a:t>
            </a:r>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hf sldNum="0" hdr="0" dt="0"/>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0655" y="685165"/>
            <a:ext cx="9389745" cy="3505835"/>
          </a:xfrm>
        </p:spPr>
        <p:txBody>
          <a:bodyPr>
            <a:noAutofit/>
          </a:bodyPr>
          <a:lstStyle/>
          <a:p>
            <a:pPr algn="ctr"/>
            <a:r>
              <a:rPr lang="en-US" sz="3600" dirty="0">
                <a:solidFill>
                  <a:srgbClr val="FF0000"/>
                </a:solidFill>
              </a:rPr>
              <a:t>Janet Bachant</a:t>
            </a:r>
            <a:br>
              <a:rPr lang="en-US" sz="3600" dirty="0">
                <a:solidFill>
                  <a:srgbClr val="FF0000"/>
                </a:solidFill>
              </a:rPr>
            </a:br>
            <a:r>
              <a:rPr lang="en-US" sz="3200" dirty="0">
                <a:solidFill>
                  <a:srgbClr val="FF0000"/>
                </a:solidFill>
              </a:rPr>
              <a:t>Micro-Trauma Triggering</a:t>
            </a:r>
            <a:br>
              <a:rPr lang="en-US" sz="3200" dirty="0">
                <a:solidFill>
                  <a:srgbClr val="FF0000"/>
                </a:solidFill>
              </a:rPr>
            </a:br>
            <a:r>
              <a:rPr lang="zh-CN" altLang="en-US" sz="3200" dirty="0">
                <a:solidFill>
                  <a:srgbClr val="FF0000"/>
                </a:solidFill>
              </a:rPr>
              <a:t>微观创伤触发</a:t>
            </a:r>
            <a:br>
              <a:rPr lang="en-US" sz="3600" dirty="0"/>
            </a:br>
            <a:r>
              <a:rPr lang="en-US" sz="3600" dirty="0"/>
              <a:t>Efrat Ginot</a:t>
            </a:r>
            <a:br>
              <a:rPr lang="en-US" sz="3600" dirty="0"/>
            </a:br>
            <a:r>
              <a:rPr lang="en-US" sz="3600" dirty="0"/>
              <a:t>埃弗拉特·吉诺</a:t>
            </a:r>
            <a:br>
              <a:rPr lang="en-US" sz="3600" dirty="0"/>
            </a:br>
            <a:r>
              <a:rPr lang="en-US" sz="3600" dirty="0"/>
              <a:t>Neuropsychology of the Unconscious</a:t>
            </a:r>
            <a:br>
              <a:rPr lang="en-US" sz="3600" dirty="0"/>
            </a:br>
            <a:r>
              <a:rPr lang="zh-CN" altLang="en-US" sz="3600" dirty="0"/>
              <a:t>无意识的神经心理学</a:t>
            </a:r>
            <a:endParaRPr lang="zh-CN" altLang="en-US" sz="3600" dirty="0"/>
          </a:p>
        </p:txBody>
      </p:sp>
      <p:sp>
        <p:nvSpPr>
          <p:cNvPr id="3" name="Subtitle 2"/>
          <p:cNvSpPr>
            <a:spLocks noGrp="1"/>
          </p:cNvSpPr>
          <p:nvPr>
            <p:ph type="subTitle" idx="1"/>
          </p:nvPr>
        </p:nvSpPr>
        <p:spPr>
          <a:xfrm>
            <a:off x="1279525" y="5224145"/>
            <a:ext cx="9448800" cy="761999"/>
          </a:xfrm>
        </p:spPr>
        <p:txBody>
          <a:bodyPr>
            <a:noAutofit/>
          </a:bodyPr>
          <a:lstStyle/>
          <a:p>
            <a:r>
              <a:rPr lang="en-US" sz="1600" dirty="0"/>
              <a:t> Therapeutic Enactments: </a:t>
            </a:r>
            <a:endParaRPr lang="en-US" sz="1600" dirty="0"/>
          </a:p>
          <a:p>
            <a:r>
              <a:rPr lang="en-US" sz="1600" dirty="0"/>
              <a:t>Unconscious Processes and Self-Systems Revealed</a:t>
            </a:r>
            <a:endParaRPr lang="en-US" sz="1600" dirty="0"/>
          </a:p>
          <a:p>
            <a:r>
              <a:rPr lang="zh-CN" altLang="en-US" sz="1600" dirty="0"/>
              <a:t>治疗性活现：其所揭示的无意识过程和自体系统</a:t>
            </a:r>
            <a:endParaRPr lang="zh-CN" altLang="en-US" sz="1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Effects of early emotional Stress on development</a:t>
            </a:r>
            <a:br>
              <a:rPr lang="en-US" dirty="0"/>
            </a:br>
            <a:r>
              <a:rPr lang="zh-CN" altLang="en-US" dirty="0"/>
              <a:t>早期情感压力对发展的影响</a:t>
            </a:r>
            <a:endParaRPr lang="zh-CN" altLang="en-US" dirty="0"/>
          </a:p>
        </p:txBody>
      </p:sp>
      <p:sp>
        <p:nvSpPr>
          <p:cNvPr id="3" name="Content Placeholder 2"/>
          <p:cNvSpPr>
            <a:spLocks noGrp="1"/>
          </p:cNvSpPr>
          <p:nvPr>
            <p:ph idx="1"/>
          </p:nvPr>
        </p:nvSpPr>
        <p:spPr/>
        <p:txBody>
          <a:bodyPr/>
          <a:lstStyle/>
          <a:p>
            <a:r>
              <a:rPr lang="en-US" dirty="0"/>
              <a:t>Cumulative trauma, attachment problems, and emotional stress in childhood produces </a:t>
            </a:r>
            <a:r>
              <a:rPr lang="zh-CN" altLang="en-US" dirty="0"/>
              <a:t>累积性创伤，依恋问题，以及童年时的情感压力产生</a:t>
            </a:r>
            <a:endParaRPr lang="en-US" dirty="0"/>
          </a:p>
          <a:p>
            <a:pPr marL="914400" lvl="1" indent="-457200">
              <a:buFont typeface="+mj-lt"/>
              <a:buAutoNum type="arabicPeriod"/>
            </a:pPr>
            <a:r>
              <a:rPr lang="en-US" dirty="0"/>
              <a:t>activation of the fear system and </a:t>
            </a:r>
            <a:r>
              <a:rPr lang="zh-CN" altLang="en-US" dirty="0"/>
              <a:t>恐惧系统的激活以及</a:t>
            </a:r>
            <a:endParaRPr lang="en-US" dirty="0"/>
          </a:p>
          <a:p>
            <a:pPr marL="914400" lvl="1" indent="-457200">
              <a:buFont typeface="+mj-lt"/>
              <a:buAutoNum type="arabicPeriod"/>
            </a:pPr>
            <a:r>
              <a:rPr lang="en-US" dirty="0"/>
              <a:t>automatic defenses to minimize stress </a:t>
            </a:r>
            <a:r>
              <a:rPr lang="zh-CN" altLang="en-US" dirty="0"/>
              <a:t>将压力最小化的自动防御</a:t>
            </a:r>
            <a:endParaRPr lang="en-US" dirty="0"/>
          </a:p>
          <a:p>
            <a:pPr marL="914400" lvl="1" indent="-457200">
              <a:buFont typeface="+mj-lt"/>
              <a:buAutoNum type="arabicPeriod"/>
            </a:pPr>
            <a:endParaRPr lang="en-US" dirty="0"/>
          </a:p>
          <a:p>
            <a:r>
              <a:rPr lang="en-US" dirty="0"/>
              <a:t>This type of environment moves developing neural networks toward </a:t>
            </a:r>
            <a:r>
              <a:rPr lang="zh-CN" altLang="en-US" dirty="0"/>
              <a:t>这种类型的环境让发展中的神经网络朝着下面几个方向移动</a:t>
            </a:r>
            <a:endParaRPr lang="en-US" dirty="0"/>
          </a:p>
          <a:p>
            <a:pPr marL="914400" lvl="1" indent="-457200">
              <a:buFont typeface="+mj-lt"/>
              <a:buAutoNum type="arabicPeriod"/>
            </a:pPr>
            <a:r>
              <a:rPr lang="en-US" dirty="0"/>
              <a:t>Non conscious self states </a:t>
            </a:r>
            <a:r>
              <a:rPr lang="zh-CN" altLang="en-US" dirty="0"/>
              <a:t>非意识的自体状态</a:t>
            </a:r>
            <a:endParaRPr lang="en-US" dirty="0"/>
          </a:p>
          <a:p>
            <a:pPr marL="914400" lvl="1" indent="-457200">
              <a:buFont typeface="+mj-lt"/>
              <a:buAutoNum type="arabicPeriod"/>
            </a:pPr>
            <a:r>
              <a:rPr lang="en-US" dirty="0"/>
              <a:t>Tendency for more interpersonal difficulties </a:t>
            </a:r>
            <a:r>
              <a:rPr lang="zh-CN" altLang="en-US" dirty="0"/>
              <a:t>更多人际间困难的倾向</a:t>
            </a:r>
            <a:endParaRPr lang="en-US" dirty="0"/>
          </a:p>
          <a:p>
            <a:pPr marL="914400" lvl="1" indent="-457200">
              <a:buFont typeface="+mj-lt"/>
              <a:buAutoNum type="arabicPeriod"/>
            </a:pPr>
            <a:r>
              <a:rPr lang="en-US" dirty="0"/>
              <a:t>Poor affect regulation </a:t>
            </a:r>
            <a:r>
              <a:rPr lang="zh-CN" altLang="en-US" dirty="0"/>
              <a:t>糟糕的情感调节</a:t>
            </a:r>
            <a:endParaRPr lang="zh-CN" altLang="en-US" dirty="0"/>
          </a:p>
        </p:txBody>
      </p:sp>
      <p:sp>
        <p:nvSpPr>
          <p:cNvPr id="4" name="Footer Placeholder 3"/>
          <p:cNvSpPr>
            <a:spLocks noGrp="1"/>
          </p:cNvSpPr>
          <p:nvPr>
            <p:ph type="ftr" sz="quarter" idx="11"/>
          </p:nvPr>
        </p:nvSpPr>
        <p:spPr/>
        <p:txBody>
          <a:bodyPr/>
          <a:lstStyle/>
          <a:p>
            <a:r>
              <a:rPr lang="en-US"/>
              <a:t>Janet Bachant Micro-Trauma Triggering 2018</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amygdala</a:t>
            </a:r>
            <a:br>
              <a:rPr lang="en-US" dirty="0"/>
            </a:br>
            <a:r>
              <a:rPr lang="zh-CN" altLang="en-US" dirty="0"/>
              <a:t>杏仁核</a:t>
            </a:r>
            <a:endParaRPr lang="zh-CN" altLang="en-US" dirty="0"/>
          </a:p>
        </p:txBody>
      </p:sp>
      <p:sp>
        <p:nvSpPr>
          <p:cNvPr id="3" name="Content Placeholder 2"/>
          <p:cNvSpPr>
            <a:spLocks noGrp="1"/>
          </p:cNvSpPr>
          <p:nvPr>
            <p:ph idx="1"/>
          </p:nvPr>
        </p:nvSpPr>
        <p:spPr/>
        <p:txBody>
          <a:bodyPr>
            <a:normAutofit fontScale="90000" lnSpcReduction="10000"/>
          </a:bodyPr>
          <a:lstStyle/>
          <a:p>
            <a:r>
              <a:rPr lang="en-US" dirty="0"/>
              <a:t>Fear conditioning mediated by the amygdala (the brain’s smoke alarm system) occurs from the very beginning of life and has long lasting neural impact </a:t>
            </a:r>
            <a:r>
              <a:rPr lang="zh-CN" altLang="en-US" dirty="0"/>
              <a:t>由杏仁核（大脑的烟雾报警系统）介导的恐惧条件反射从生命的一开始就发生，并且具有长期的神经影响</a:t>
            </a:r>
            <a:endParaRPr lang="en-US" dirty="0"/>
          </a:p>
          <a:p>
            <a:r>
              <a:rPr lang="en-US" dirty="0"/>
              <a:t>These early learned responses develop in infancy before explicit memory or symbolization is available </a:t>
            </a:r>
            <a:r>
              <a:rPr lang="zh-CN" altLang="en-US" dirty="0"/>
              <a:t>这些早在婴儿期习得的反应，是在外显记忆或者象征化可以获得之前形成的</a:t>
            </a:r>
            <a:endParaRPr lang="en-US" dirty="0"/>
          </a:p>
          <a:p>
            <a:r>
              <a:rPr lang="en-US" dirty="0"/>
              <a:t>Throughout life, the amygdala system focuses on and reacts in repetitive ways to perceived interpersonal threat and discomfort </a:t>
            </a:r>
            <a:r>
              <a:rPr lang="zh-CN" altLang="en-US" dirty="0"/>
              <a:t>整个一生，杏仁核系统都聚焦于感知到的人际间威胁和不适，并以重复的方式对其作出反应</a:t>
            </a:r>
            <a:endParaRPr lang="en-US" dirty="0"/>
          </a:p>
          <a:p>
            <a:r>
              <a:rPr lang="en-US" dirty="0"/>
              <a:t>Before development of the left hemisphere and the prefrontal cortex, the emotional brain is susceptible to amygdala-driven fearful assaults generated by misattuned and stressful interactions </a:t>
            </a:r>
            <a:r>
              <a:rPr lang="zh-CN" altLang="en-US" dirty="0"/>
              <a:t>在大脑左半球和前额叶皮质发展之前，情感大脑很容易受到杏仁核驱动的恐惧袭击的影响，这些袭击是由失协的和充满压力的互动所造成的</a:t>
            </a:r>
            <a:endParaRPr lang="zh-CN" altLang="en-US" dirty="0"/>
          </a:p>
        </p:txBody>
      </p:sp>
      <p:sp>
        <p:nvSpPr>
          <p:cNvPr id="4" name="Footer Placeholder 3"/>
          <p:cNvSpPr>
            <a:spLocks noGrp="1"/>
          </p:cNvSpPr>
          <p:nvPr>
            <p:ph type="ftr" sz="quarter" idx="11"/>
          </p:nvPr>
        </p:nvSpPr>
        <p:spPr/>
        <p:txBody>
          <a:bodyPr/>
          <a:lstStyle/>
          <a:p>
            <a:r>
              <a:rPr lang="en-US"/>
              <a:t>Janet Bachant Micro-Trauma Triggering 2018</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Negative bias</a:t>
            </a:r>
            <a:br>
              <a:rPr lang="en-US" dirty="0"/>
            </a:br>
            <a:r>
              <a:rPr lang="zh-CN" altLang="en-US" dirty="0"/>
              <a:t>负性偏见</a:t>
            </a:r>
            <a:endParaRPr lang="zh-CN" altLang="en-US" dirty="0"/>
          </a:p>
        </p:txBody>
      </p:sp>
      <p:sp>
        <p:nvSpPr>
          <p:cNvPr id="3" name="Content Placeholder 2"/>
          <p:cNvSpPr>
            <a:spLocks noGrp="1"/>
          </p:cNvSpPr>
          <p:nvPr>
            <p:ph idx="1"/>
          </p:nvPr>
        </p:nvSpPr>
        <p:spPr/>
        <p:txBody>
          <a:bodyPr>
            <a:normAutofit lnSpcReduction="20000"/>
          </a:bodyPr>
          <a:lstStyle/>
          <a:p>
            <a:r>
              <a:rPr lang="en-US" dirty="0"/>
              <a:t>The right hemisphere, involved with implicit emotional learning,  is operational from birth, dominant until age 3 </a:t>
            </a:r>
            <a:r>
              <a:rPr lang="zh-CN" altLang="en-US" dirty="0"/>
              <a:t>大脑右半球，涉及内隐的情感学习，是从出生就开始运作的，直到</a:t>
            </a:r>
            <a:r>
              <a:rPr lang="en-US" altLang="zh-CN" dirty="0"/>
              <a:t>3</a:t>
            </a:r>
            <a:r>
              <a:rPr lang="zh-CN" altLang="en-US" dirty="0"/>
              <a:t>岁之前一直占据主导</a:t>
            </a:r>
            <a:endParaRPr lang="en-US" dirty="0"/>
          </a:p>
          <a:p>
            <a:r>
              <a:rPr lang="en-US" dirty="0"/>
              <a:t>The left hemisphere comes online later around age 3 </a:t>
            </a:r>
            <a:r>
              <a:rPr lang="zh-CN" altLang="en-US" dirty="0"/>
              <a:t>之后大脑左半球在</a:t>
            </a:r>
            <a:r>
              <a:rPr lang="en-US" altLang="zh-CN" dirty="0"/>
              <a:t>3</a:t>
            </a:r>
            <a:r>
              <a:rPr lang="zh-CN" altLang="en-US" dirty="0"/>
              <a:t>岁左右开始工作</a:t>
            </a:r>
            <a:endParaRPr lang="en-US" dirty="0"/>
          </a:p>
          <a:p>
            <a:r>
              <a:rPr lang="en-US" b="1" dirty="0">
                <a:solidFill>
                  <a:srgbClr val="FF0000"/>
                </a:solidFill>
              </a:rPr>
              <a:t>The slower growth of the left hemisphere, “the interpreter” of experience may result in emotionally rooted, highly distorted representations of self and others, generated by immature, self-blaming “explanations” for painful situations </a:t>
            </a:r>
            <a:r>
              <a:rPr lang="zh-CN" altLang="en-US" b="1" dirty="0">
                <a:solidFill>
                  <a:srgbClr val="FF0000"/>
                </a:solidFill>
              </a:rPr>
              <a:t>左半球</a:t>
            </a:r>
            <a:r>
              <a:rPr lang="en-US" altLang="zh-CN" b="1" dirty="0">
                <a:solidFill>
                  <a:srgbClr val="FF0000"/>
                </a:solidFill>
              </a:rPr>
              <a:t>——</a:t>
            </a:r>
            <a:r>
              <a:rPr lang="zh-CN" altLang="en-US" b="1" dirty="0">
                <a:solidFill>
                  <a:srgbClr val="FF0000"/>
                </a:solidFill>
              </a:rPr>
              <a:t>体验的</a:t>
            </a:r>
            <a:r>
              <a:rPr lang="en-US" altLang="zh-CN" b="1" dirty="0">
                <a:solidFill>
                  <a:srgbClr val="FF0000"/>
                </a:solidFill>
              </a:rPr>
              <a:t>“</a:t>
            </a:r>
            <a:r>
              <a:rPr lang="zh-CN" altLang="en-US" b="1" dirty="0">
                <a:solidFill>
                  <a:srgbClr val="FF0000"/>
                </a:solidFill>
              </a:rPr>
              <a:t>解释者</a:t>
            </a:r>
            <a:r>
              <a:rPr lang="en-US" altLang="zh-CN" b="1" dirty="0">
                <a:solidFill>
                  <a:srgbClr val="FF0000"/>
                </a:solidFill>
              </a:rPr>
              <a:t>”——</a:t>
            </a:r>
            <a:r>
              <a:rPr lang="zh-CN" altLang="en-US" b="1" dirty="0">
                <a:solidFill>
                  <a:srgbClr val="FF0000"/>
                </a:solidFill>
              </a:rPr>
              <a:t>更为缓慢的成长，也许会导致根植于情感的，非常扭曲的自体和他人表征，这些表征是通过对痛苦情境的不成熟、自责的</a:t>
            </a:r>
            <a:r>
              <a:rPr lang="en-US" altLang="zh-CN" b="1" dirty="0">
                <a:solidFill>
                  <a:srgbClr val="FF0000"/>
                </a:solidFill>
              </a:rPr>
              <a:t>“</a:t>
            </a:r>
            <a:r>
              <a:rPr lang="zh-CN" altLang="en-US" b="1" dirty="0">
                <a:solidFill>
                  <a:srgbClr val="FF0000"/>
                </a:solidFill>
              </a:rPr>
              <a:t>解释</a:t>
            </a:r>
            <a:r>
              <a:rPr lang="en-US" altLang="zh-CN" b="1" dirty="0">
                <a:solidFill>
                  <a:srgbClr val="FF0000"/>
                </a:solidFill>
              </a:rPr>
              <a:t>”</a:t>
            </a:r>
            <a:r>
              <a:rPr lang="zh-CN" altLang="en-US" b="1" dirty="0">
                <a:solidFill>
                  <a:srgbClr val="FF0000"/>
                </a:solidFill>
              </a:rPr>
              <a:t>而产生的</a:t>
            </a:r>
            <a:endParaRPr lang="en-US" b="1" dirty="0">
              <a:solidFill>
                <a:srgbClr val="FF0000"/>
              </a:solidFill>
            </a:endParaRPr>
          </a:p>
          <a:p>
            <a:r>
              <a:rPr lang="en-US" dirty="0"/>
              <a:t>This creates a negative bias in the early maturing right brain </a:t>
            </a:r>
            <a:r>
              <a:rPr lang="zh-CN" altLang="en-US" dirty="0"/>
              <a:t>这在早期成熟中的右脑中制造了负性偏见</a:t>
            </a:r>
            <a:endParaRPr lang="zh-CN" altLang="en-US" dirty="0"/>
          </a:p>
        </p:txBody>
      </p:sp>
      <p:sp>
        <p:nvSpPr>
          <p:cNvPr id="4" name="Footer Placeholder 3"/>
          <p:cNvSpPr>
            <a:spLocks noGrp="1"/>
          </p:cNvSpPr>
          <p:nvPr>
            <p:ph type="ftr" sz="quarter" idx="11"/>
          </p:nvPr>
        </p:nvSpPr>
        <p:spPr/>
        <p:txBody>
          <a:bodyPr/>
          <a:lstStyle/>
          <a:p>
            <a:r>
              <a:rPr lang="en-US"/>
              <a:t>Janet Bachant Micro-Trauma Triggering 2018</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457200"/>
            <a:ext cx="8610600" cy="962025"/>
          </a:xfrm>
        </p:spPr>
        <p:txBody>
          <a:bodyPr>
            <a:normAutofit fontScale="90000"/>
          </a:bodyPr>
          <a:lstStyle/>
          <a:p>
            <a:r>
              <a:rPr lang="en-US" dirty="0"/>
              <a:t>Enactment triggering</a:t>
            </a:r>
            <a:br>
              <a:rPr lang="en-US" dirty="0"/>
            </a:br>
            <a:r>
              <a:rPr lang="zh-CN" altLang="en-US" dirty="0"/>
              <a:t>活现触发</a:t>
            </a:r>
            <a:endParaRPr lang="zh-CN" altLang="en-US" dirty="0"/>
          </a:p>
        </p:txBody>
      </p:sp>
      <p:sp>
        <p:nvSpPr>
          <p:cNvPr id="3" name="Content Placeholder 2"/>
          <p:cNvSpPr>
            <a:spLocks noGrp="1"/>
          </p:cNvSpPr>
          <p:nvPr>
            <p:ph idx="1"/>
          </p:nvPr>
        </p:nvSpPr>
        <p:spPr>
          <a:xfrm>
            <a:off x="685800" y="1504950"/>
            <a:ext cx="10820400" cy="4713736"/>
          </a:xfrm>
        </p:spPr>
        <p:txBody>
          <a:bodyPr>
            <a:normAutofit fontScale="90000" lnSpcReduction="20000"/>
          </a:bodyPr>
          <a:lstStyle/>
          <a:p>
            <a:r>
              <a:rPr lang="en-US" dirty="0"/>
              <a:t>Clusters of self-system representations, linked to significant others, are reactivated in social encounters </a:t>
            </a:r>
            <a:r>
              <a:rPr lang="zh-CN" altLang="en-US" dirty="0"/>
              <a:t>与重要他人相连的自体系统表征丛集，会在社会接触中重新激活</a:t>
            </a:r>
            <a:endParaRPr lang="en-US" dirty="0"/>
          </a:p>
          <a:p>
            <a:r>
              <a:rPr lang="en-US" dirty="0"/>
              <a:t>These self-other representations, the associations they stimulate, and the relational self get enacted automatically, generally non-consciously </a:t>
            </a:r>
            <a:r>
              <a:rPr lang="zh-CN" altLang="en-US" dirty="0"/>
              <a:t>这些自体</a:t>
            </a:r>
            <a:r>
              <a:rPr lang="en-US" altLang="zh-CN" dirty="0"/>
              <a:t>-</a:t>
            </a:r>
            <a:r>
              <a:rPr lang="zh-CN" altLang="en-US" dirty="0"/>
              <a:t>他人表征，它们所激发的联想，以及关系自体，</a:t>
            </a:r>
            <a:r>
              <a:rPr lang="zh-CN" altLang="en-US" dirty="0">
                <a:sym typeface="+mn-ea"/>
              </a:rPr>
              <a:t>被自动地激活，通常是非意识地</a:t>
            </a:r>
            <a:endParaRPr lang="en-US" dirty="0"/>
          </a:p>
          <a:p>
            <a:r>
              <a:rPr lang="en-US" dirty="0"/>
              <a:t>The reactions are felt and experienced though not understood or reflected upon </a:t>
            </a:r>
            <a:r>
              <a:rPr lang="zh-CN" altLang="en-US" dirty="0"/>
              <a:t>这些反应被感受和体验到，虽然没有被理解或者反思</a:t>
            </a:r>
            <a:endParaRPr lang="en-US" dirty="0"/>
          </a:p>
          <a:p>
            <a:r>
              <a:rPr lang="en-US" dirty="0">
                <a:solidFill>
                  <a:schemeClr val="accent1"/>
                </a:solidFill>
              </a:rPr>
              <a:t>Early emotional conditioning and preverbal memories reside in the neural networks, the implicit maps of the right hemisphere </a:t>
            </a:r>
            <a:r>
              <a:rPr lang="zh-CN" altLang="en-US" dirty="0">
                <a:solidFill>
                  <a:schemeClr val="accent1"/>
                </a:solidFill>
              </a:rPr>
              <a:t>早期的情感条件反射和前语言的记忆存在于神经网络，右半球的内隐地图之中</a:t>
            </a:r>
            <a:endParaRPr lang="en-US" dirty="0">
              <a:solidFill>
                <a:schemeClr val="accent1"/>
              </a:solidFill>
            </a:endParaRPr>
          </a:p>
          <a:p>
            <a:r>
              <a:rPr lang="en-US" dirty="0">
                <a:solidFill>
                  <a:schemeClr val="accent1"/>
                </a:solidFill>
              </a:rPr>
              <a:t>Enactments allow us to know/see/experience relational patterns and self representations that can never be known through verbal exchange alone </a:t>
            </a:r>
            <a:r>
              <a:rPr lang="zh-CN" altLang="en-US" dirty="0">
                <a:solidFill>
                  <a:schemeClr val="accent1"/>
                </a:solidFill>
              </a:rPr>
              <a:t>活现让我们知道</a:t>
            </a:r>
            <a:r>
              <a:rPr lang="en-US" altLang="zh-CN" dirty="0">
                <a:solidFill>
                  <a:schemeClr val="accent1"/>
                </a:solidFill>
              </a:rPr>
              <a:t>/</a:t>
            </a:r>
            <a:r>
              <a:rPr lang="zh-CN" altLang="en-US" dirty="0">
                <a:solidFill>
                  <a:schemeClr val="accent1"/>
                </a:solidFill>
              </a:rPr>
              <a:t>看到</a:t>
            </a:r>
            <a:r>
              <a:rPr lang="en-US" altLang="zh-CN" dirty="0">
                <a:solidFill>
                  <a:schemeClr val="accent1"/>
                </a:solidFill>
              </a:rPr>
              <a:t>/</a:t>
            </a:r>
            <a:r>
              <a:rPr lang="zh-CN" altLang="en-US" dirty="0">
                <a:solidFill>
                  <a:schemeClr val="accent1"/>
                </a:solidFill>
              </a:rPr>
              <a:t>体验到只通过言语交流永远无法了解的关系模式和自体表征</a:t>
            </a:r>
            <a:endParaRPr lang="en-US" dirty="0">
              <a:solidFill>
                <a:schemeClr val="accent1"/>
              </a:solidFill>
            </a:endParaRPr>
          </a:p>
          <a:p>
            <a:r>
              <a:rPr lang="en-US" dirty="0"/>
              <a:t>Enactments connect us with what is most hidden,  implicit and in need of revelation </a:t>
            </a:r>
            <a:r>
              <a:rPr lang="zh-CN" altLang="en-US" dirty="0"/>
              <a:t>活现将我们与最为隐藏、内隐和需要揭示的东西联系在一起</a:t>
            </a:r>
            <a:endParaRPr lang="zh-CN" altLang="en-US" dirty="0"/>
          </a:p>
        </p:txBody>
      </p:sp>
      <p:sp>
        <p:nvSpPr>
          <p:cNvPr id="4" name="Footer Placeholder 3"/>
          <p:cNvSpPr>
            <a:spLocks noGrp="1"/>
          </p:cNvSpPr>
          <p:nvPr>
            <p:ph type="ftr" sz="quarter" idx="11"/>
          </p:nvPr>
        </p:nvSpPr>
        <p:spPr/>
        <p:txBody>
          <a:bodyPr/>
          <a:lstStyle/>
          <a:p>
            <a:r>
              <a:rPr lang="en-US"/>
              <a:t>Janet Bachant Micro-Trauma Triggering 2018</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Power of enactments</a:t>
            </a:r>
            <a:br>
              <a:rPr lang="en-US" dirty="0"/>
            </a:br>
            <a:r>
              <a:rPr lang="zh-CN" altLang="en-US" dirty="0"/>
              <a:t>活现的力量</a:t>
            </a:r>
            <a:endParaRPr lang="zh-CN" altLang="en-US" dirty="0"/>
          </a:p>
        </p:txBody>
      </p:sp>
      <p:sp>
        <p:nvSpPr>
          <p:cNvPr id="3" name="Content Placeholder 2"/>
          <p:cNvSpPr>
            <a:spLocks noGrp="1"/>
          </p:cNvSpPr>
          <p:nvPr>
            <p:ph idx="1"/>
          </p:nvPr>
        </p:nvSpPr>
        <p:spPr>
          <a:xfrm>
            <a:off x="685800" y="1819275"/>
            <a:ext cx="10820400" cy="4536570"/>
          </a:xfrm>
        </p:spPr>
        <p:txBody>
          <a:bodyPr>
            <a:normAutofit fontScale="70000"/>
          </a:bodyPr>
          <a:lstStyle/>
          <a:p>
            <a:r>
              <a:rPr lang="en-US" sz="2400" dirty="0"/>
              <a:t>We do not have conscious access to the neural networks that map our experience (we transcribe these networks through fantasy, expectations, etc.) </a:t>
            </a:r>
            <a:r>
              <a:rPr lang="zh-CN" altLang="en-US" sz="2400" dirty="0"/>
              <a:t>我们不能在意识层面接近绘制我们体验地图的神经网络（我们通过幻想、期待等转化这些网络）</a:t>
            </a:r>
            <a:endParaRPr lang="en-US" sz="2400" dirty="0"/>
          </a:p>
          <a:p>
            <a:r>
              <a:rPr lang="en-US" sz="2400" dirty="0"/>
              <a:t>But </a:t>
            </a:r>
            <a:r>
              <a:rPr lang="en-US" sz="2400" dirty="0">
                <a:solidFill>
                  <a:schemeClr val="accent1"/>
                </a:solidFill>
              </a:rPr>
              <a:t>these neural networks are represented in enactments </a:t>
            </a:r>
            <a:r>
              <a:rPr lang="zh-CN" altLang="en-US" sz="2400" dirty="0">
                <a:solidFill>
                  <a:schemeClr val="accent1"/>
                </a:solidFill>
              </a:rPr>
              <a:t>但是这些神经网络会在活现中表征出来</a:t>
            </a:r>
            <a:endParaRPr lang="en-US" sz="2400" dirty="0">
              <a:solidFill>
                <a:schemeClr val="accent1"/>
              </a:solidFill>
            </a:endParaRPr>
          </a:p>
          <a:p>
            <a:r>
              <a:rPr lang="en-US" sz="2400" dirty="0"/>
              <a:t>These states offer the therapist a way to directly and emotionally engage what  cannot be otherwise expressed </a:t>
            </a:r>
            <a:r>
              <a:rPr lang="zh-CN" altLang="en-US" sz="2400" dirty="0"/>
              <a:t>这些状态为治疗师提供了一种方式，来直接在情感上参与不能通过其他方式表达的东西</a:t>
            </a:r>
            <a:endParaRPr lang="en-US" sz="2400" dirty="0"/>
          </a:p>
          <a:p>
            <a:r>
              <a:rPr lang="en-US" sz="2400" dirty="0"/>
              <a:t>We are primed by evolution to receive and impart considerable emotional information verbally and non verbally </a:t>
            </a:r>
            <a:r>
              <a:rPr lang="zh-CN" altLang="en-US" sz="2400" dirty="0"/>
              <a:t>进化让我们做好准备，通过言语和非言语的方式，接受和给予相当多的情感信息</a:t>
            </a:r>
            <a:endParaRPr lang="en-US" sz="2400" dirty="0"/>
          </a:p>
          <a:p>
            <a:r>
              <a:rPr lang="en-US" sz="2400" dirty="0"/>
              <a:t>Therapy activates past dissociated, maladaptive emotional schemas and gives us an opportunity to work on integration </a:t>
            </a:r>
            <a:r>
              <a:rPr lang="zh-CN" altLang="en-US" sz="2400" dirty="0"/>
              <a:t>治疗激活了过去解离的，适应不良的图示，并且给了我们一个努力进行整合的机会</a:t>
            </a:r>
            <a:endParaRPr lang="en-US" sz="2400" dirty="0"/>
          </a:p>
          <a:p>
            <a:r>
              <a:rPr lang="en-US" sz="2400" dirty="0"/>
              <a:t>The unconscious is more directly knowable through action </a:t>
            </a:r>
            <a:r>
              <a:rPr lang="zh-CN" altLang="en-US" sz="2400" dirty="0"/>
              <a:t>通过行动可以更加直接地了解无意识</a:t>
            </a:r>
            <a:endParaRPr lang="en-US" sz="2400" dirty="0"/>
          </a:p>
          <a:p>
            <a:endParaRPr lang="en-US" sz="2400" dirty="0"/>
          </a:p>
        </p:txBody>
      </p:sp>
      <p:sp>
        <p:nvSpPr>
          <p:cNvPr id="4" name="Footer Placeholder 3"/>
          <p:cNvSpPr>
            <a:spLocks noGrp="1"/>
          </p:cNvSpPr>
          <p:nvPr>
            <p:ph type="ftr" sz="quarter" idx="11"/>
          </p:nvPr>
        </p:nvSpPr>
        <p:spPr/>
        <p:txBody>
          <a:bodyPr/>
          <a:lstStyle/>
          <a:p>
            <a:r>
              <a:rPr lang="en-US"/>
              <a:t>Janet Bachant Micro-Trauma Triggering 2018</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Enactments and the </a:t>
            </a:r>
            <a:br>
              <a:rPr lang="en-US" dirty="0"/>
            </a:br>
            <a:r>
              <a:rPr lang="en-US" dirty="0"/>
              <a:t>Right Brain</a:t>
            </a:r>
            <a:br>
              <a:rPr lang="en-US" dirty="0"/>
            </a:br>
            <a:r>
              <a:rPr lang="zh-CN" altLang="en-US" dirty="0"/>
              <a:t>活现与右脑</a:t>
            </a:r>
            <a:endParaRPr lang="zh-CN" altLang="en-US" dirty="0"/>
          </a:p>
        </p:txBody>
      </p:sp>
      <p:sp>
        <p:nvSpPr>
          <p:cNvPr id="3" name="Content Placeholder 2"/>
          <p:cNvSpPr>
            <a:spLocks noGrp="1"/>
          </p:cNvSpPr>
          <p:nvPr>
            <p:ph idx="1"/>
          </p:nvPr>
        </p:nvSpPr>
        <p:spPr/>
        <p:txBody>
          <a:bodyPr>
            <a:normAutofit fontScale="90000" lnSpcReduction="10000"/>
          </a:bodyPr>
          <a:lstStyle/>
          <a:p>
            <a:r>
              <a:rPr lang="en-US" dirty="0"/>
              <a:t>The right brain is acutely perceptive of emotional and viscerally felt experiences in self and others </a:t>
            </a:r>
            <a:r>
              <a:rPr lang="zh-CN" altLang="en-US" dirty="0"/>
              <a:t>右脑深深地感知自体和他人的情感的和内心感受到的体验</a:t>
            </a:r>
            <a:endParaRPr lang="en-US" dirty="0"/>
          </a:p>
          <a:p>
            <a:r>
              <a:rPr lang="en-US" dirty="0"/>
              <a:t>The right hemisphere</a:t>
            </a:r>
            <a:r>
              <a:rPr lang="zh-CN" altLang="en-US" dirty="0">
                <a:sym typeface="+mn-ea"/>
              </a:rPr>
              <a:t>右半球</a:t>
            </a:r>
            <a:r>
              <a:rPr lang="en-US" dirty="0"/>
              <a:t>:</a:t>
            </a:r>
            <a:endParaRPr lang="en-US" dirty="0"/>
          </a:p>
          <a:p>
            <a:pPr lvl="1"/>
            <a:r>
              <a:rPr lang="en-US" dirty="0"/>
              <a:t>Recognizes other people’s emotional expressions </a:t>
            </a:r>
            <a:r>
              <a:rPr lang="zh-CN" altLang="en-US" dirty="0"/>
              <a:t>识别他人的情感表达</a:t>
            </a:r>
            <a:endParaRPr lang="en-US" dirty="0"/>
          </a:p>
          <a:p>
            <a:pPr lvl="1"/>
            <a:r>
              <a:rPr lang="en-US" dirty="0"/>
              <a:t>Connected to internally generated bodily sensations </a:t>
            </a:r>
            <a:r>
              <a:rPr lang="zh-CN" altLang="en-US" dirty="0"/>
              <a:t>与内部产生的身体感知联系在一起</a:t>
            </a:r>
            <a:endParaRPr lang="en-US" dirty="0"/>
          </a:p>
          <a:p>
            <a:pPr lvl="1"/>
            <a:r>
              <a:rPr lang="en-US" dirty="0"/>
              <a:t>Can perceive subtle social cues </a:t>
            </a:r>
            <a:r>
              <a:rPr lang="zh-CN" altLang="en-US" dirty="0"/>
              <a:t>可以感知到微妙的社交线索</a:t>
            </a:r>
            <a:endParaRPr lang="en-US" dirty="0"/>
          </a:p>
          <a:p>
            <a:pPr lvl="1"/>
            <a:r>
              <a:rPr lang="en-US" dirty="0"/>
              <a:t>Activate bodily and emotional sensations </a:t>
            </a:r>
            <a:r>
              <a:rPr lang="zh-CN" altLang="en-US" dirty="0"/>
              <a:t>激活身体和情感感知</a:t>
            </a:r>
            <a:endParaRPr lang="en-US" dirty="0"/>
          </a:p>
          <a:p>
            <a:r>
              <a:rPr lang="en-US" dirty="0"/>
              <a:t>The therapist’s readiness to be fully attuned to nonverbal communication is a necessary therapeutic skill to </a:t>
            </a:r>
            <a:r>
              <a:rPr lang="zh-CN" altLang="en-US" dirty="0"/>
              <a:t>治疗师准备好全然地与非言语交流同调是一项必要的治疗技能，以</a:t>
            </a:r>
            <a:endParaRPr lang="en-US" dirty="0"/>
          </a:p>
          <a:p>
            <a:pPr lvl="1"/>
            <a:r>
              <a:rPr lang="en-US" dirty="0"/>
              <a:t>Open windows into patient’s dynamics </a:t>
            </a:r>
            <a:r>
              <a:rPr lang="zh-CN" altLang="en-US" dirty="0"/>
              <a:t>为病人的心理动力打开窗口</a:t>
            </a:r>
            <a:endParaRPr lang="en-US" dirty="0"/>
          </a:p>
          <a:p>
            <a:pPr lvl="1"/>
            <a:r>
              <a:rPr lang="en-US" dirty="0"/>
              <a:t>Empathically connect to the client’s inner states, providing regulation </a:t>
            </a:r>
            <a:r>
              <a:rPr lang="zh-CN" altLang="en-US" dirty="0"/>
              <a:t>与来访者的内在状态进行共情地连接，提供调节</a:t>
            </a:r>
            <a:endParaRPr lang="en-US" dirty="0"/>
          </a:p>
        </p:txBody>
      </p:sp>
      <p:sp>
        <p:nvSpPr>
          <p:cNvPr id="4" name="Footer Placeholder 3"/>
          <p:cNvSpPr>
            <a:spLocks noGrp="1"/>
          </p:cNvSpPr>
          <p:nvPr>
            <p:ph type="ftr" sz="quarter" idx="11"/>
          </p:nvPr>
        </p:nvSpPr>
        <p:spPr/>
        <p:txBody>
          <a:bodyPr/>
          <a:lstStyle/>
          <a:p>
            <a:r>
              <a:rPr lang="en-US"/>
              <a:t>Janet Bachant Micro-Trauma Triggering 2018</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Enactments and  the</a:t>
            </a:r>
            <a:br>
              <a:rPr lang="en-US" dirty="0"/>
            </a:br>
            <a:r>
              <a:rPr lang="en-US" dirty="0"/>
              <a:t>Mirror Neuron system</a:t>
            </a:r>
            <a:br>
              <a:rPr lang="en-US" dirty="0"/>
            </a:br>
            <a:r>
              <a:rPr lang="zh-CN" altLang="en-US" dirty="0"/>
              <a:t>活现与镜像神经元系统</a:t>
            </a:r>
            <a:endParaRPr lang="zh-CN" altLang="en-US" dirty="0"/>
          </a:p>
        </p:txBody>
      </p:sp>
      <p:sp>
        <p:nvSpPr>
          <p:cNvPr id="3" name="Content Placeholder 2"/>
          <p:cNvSpPr>
            <a:spLocks noGrp="1"/>
          </p:cNvSpPr>
          <p:nvPr>
            <p:ph idx="1"/>
          </p:nvPr>
        </p:nvSpPr>
        <p:spPr/>
        <p:txBody>
          <a:bodyPr>
            <a:normAutofit fontScale="90000" lnSpcReduction="10000"/>
          </a:bodyPr>
          <a:lstStyle/>
          <a:p>
            <a:r>
              <a:rPr lang="en-US" dirty="0"/>
              <a:t>Research indicates that the mirroring system is connected to</a:t>
            </a:r>
            <a:r>
              <a:rPr lang="zh-CN" altLang="en-US" dirty="0"/>
              <a:t>研究表明镜像系统与以下相连</a:t>
            </a:r>
            <a:r>
              <a:rPr lang="en-US" dirty="0"/>
              <a:t>: </a:t>
            </a:r>
            <a:endParaRPr lang="en-US" dirty="0"/>
          </a:p>
          <a:p>
            <a:pPr lvl="1"/>
            <a:r>
              <a:rPr lang="en-US" dirty="0"/>
              <a:t>Imitation </a:t>
            </a:r>
            <a:r>
              <a:rPr lang="zh-CN" altLang="en-US" dirty="0"/>
              <a:t>模仿</a:t>
            </a:r>
            <a:endParaRPr lang="en-US" dirty="0"/>
          </a:p>
          <a:p>
            <a:pPr lvl="1"/>
            <a:r>
              <a:rPr lang="en-US" dirty="0"/>
              <a:t>Language development </a:t>
            </a:r>
            <a:r>
              <a:rPr lang="zh-CN" altLang="en-US" dirty="0"/>
              <a:t>语言发展</a:t>
            </a:r>
            <a:endParaRPr lang="en-US" dirty="0"/>
          </a:p>
          <a:p>
            <a:pPr lvl="1"/>
            <a:r>
              <a:rPr lang="en-US" dirty="0"/>
              <a:t>Shared emotions </a:t>
            </a:r>
            <a:r>
              <a:rPr lang="zh-CN" altLang="en-US" dirty="0"/>
              <a:t>共同的情感</a:t>
            </a:r>
            <a:endParaRPr lang="en-US" dirty="0"/>
          </a:p>
          <a:p>
            <a:pPr lvl="1"/>
            <a:r>
              <a:rPr lang="en-US" dirty="0"/>
              <a:t>Empathy </a:t>
            </a:r>
            <a:r>
              <a:rPr lang="zh-CN" altLang="en-US" dirty="0"/>
              <a:t>共情</a:t>
            </a:r>
            <a:endParaRPr lang="en-US" dirty="0"/>
          </a:p>
          <a:p>
            <a:pPr lvl="1"/>
            <a:r>
              <a:rPr lang="en-US" dirty="0"/>
              <a:t>Mediation of pain </a:t>
            </a:r>
            <a:r>
              <a:rPr lang="zh-CN" altLang="en-US" dirty="0"/>
              <a:t>痛苦的调节</a:t>
            </a:r>
            <a:endParaRPr lang="en-US" dirty="0"/>
          </a:p>
          <a:p>
            <a:pPr lvl="1"/>
            <a:r>
              <a:rPr lang="en-US" dirty="0"/>
              <a:t>Development of the sense of self </a:t>
            </a:r>
            <a:r>
              <a:rPr lang="zh-CN" altLang="en-US" dirty="0"/>
              <a:t>自体感的发展</a:t>
            </a:r>
            <a:endParaRPr lang="en-US" dirty="0"/>
          </a:p>
          <a:p>
            <a:r>
              <a:rPr lang="en-US" dirty="0"/>
              <a:t>Mirror neuron system may be at the heart of our capacity to understand the feelings of others </a:t>
            </a:r>
            <a:r>
              <a:rPr lang="zh-CN" altLang="en-US" dirty="0"/>
              <a:t>镜像神经系统也许位于我们理解他人感受的核心</a:t>
            </a:r>
            <a:endParaRPr lang="en-US" dirty="0"/>
          </a:p>
          <a:p>
            <a:r>
              <a:rPr lang="en-US" dirty="0"/>
              <a:t>Some researches suggest that the mirror neuron system is a neuro-psychological substrate of empathic responses </a:t>
            </a:r>
            <a:r>
              <a:rPr lang="zh-CN" altLang="en-US" dirty="0"/>
              <a:t>有些研究表明，镜像神经系统是共情回应的神经</a:t>
            </a:r>
            <a:r>
              <a:rPr lang="en-US" altLang="zh-CN" dirty="0"/>
              <a:t>-</a:t>
            </a:r>
            <a:r>
              <a:rPr lang="zh-CN" altLang="en-US" dirty="0"/>
              <a:t>心理基质</a:t>
            </a:r>
            <a:endParaRPr lang="zh-CN" altLang="en-US" dirty="0"/>
          </a:p>
        </p:txBody>
      </p:sp>
      <p:sp>
        <p:nvSpPr>
          <p:cNvPr id="4" name="Footer Placeholder 3"/>
          <p:cNvSpPr>
            <a:spLocks noGrp="1"/>
          </p:cNvSpPr>
          <p:nvPr>
            <p:ph type="ftr" sz="quarter" idx="11"/>
          </p:nvPr>
        </p:nvSpPr>
        <p:spPr/>
        <p:txBody>
          <a:bodyPr/>
          <a:lstStyle/>
          <a:p>
            <a:r>
              <a:rPr lang="en-US"/>
              <a:t>Janet Bachant Micro-Trauma Triggering 2018</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90850" y="288123"/>
            <a:ext cx="8610600" cy="1293028"/>
          </a:xfrm>
        </p:spPr>
        <p:txBody>
          <a:bodyPr>
            <a:normAutofit fontScale="90000"/>
          </a:bodyPr>
          <a:lstStyle/>
          <a:p>
            <a:r>
              <a:rPr lang="en-US" dirty="0"/>
              <a:t>Mirror Neuron system  </a:t>
            </a:r>
            <a:r>
              <a:rPr lang="en-US" sz="2800" dirty="0"/>
              <a:t>(</a:t>
            </a:r>
            <a:r>
              <a:rPr lang="en-US" sz="2800" dirty="0" err="1"/>
              <a:t>cont</a:t>
            </a:r>
            <a:r>
              <a:rPr lang="en-US" sz="2800" dirty="0"/>
              <a:t>)</a:t>
            </a:r>
            <a:br>
              <a:rPr lang="en-US" sz="2800" dirty="0"/>
            </a:br>
            <a:r>
              <a:rPr lang="zh-CN" altLang="en-US" sz="2800" dirty="0"/>
              <a:t>镜像神经系统（续）</a:t>
            </a:r>
            <a:endParaRPr lang="zh-CN" altLang="en-US" sz="2800" dirty="0"/>
          </a:p>
        </p:txBody>
      </p:sp>
      <p:sp>
        <p:nvSpPr>
          <p:cNvPr id="3" name="Content Placeholder 2"/>
          <p:cNvSpPr>
            <a:spLocks noGrp="1"/>
          </p:cNvSpPr>
          <p:nvPr>
            <p:ph idx="1"/>
          </p:nvPr>
        </p:nvSpPr>
        <p:spPr>
          <a:xfrm>
            <a:off x="685800" y="1752600"/>
            <a:ext cx="10820400" cy="4466086"/>
          </a:xfrm>
        </p:spPr>
        <p:txBody>
          <a:bodyPr>
            <a:noAutofit/>
          </a:bodyPr>
          <a:lstStyle/>
          <a:p>
            <a:r>
              <a:rPr lang="en-US" sz="1600" dirty="0"/>
              <a:t>Mirror neuron areas help us to understand the emotions of others through </a:t>
            </a:r>
            <a:r>
              <a:rPr lang="en-US" sz="1600" dirty="0">
                <a:solidFill>
                  <a:schemeClr val="accent1"/>
                </a:solidFill>
              </a:rPr>
              <a:t>some sort of inner imitation </a:t>
            </a:r>
            <a:r>
              <a:rPr lang="zh-CN" altLang="en-US" sz="1600" dirty="0">
                <a:solidFill>
                  <a:schemeClr val="tx1"/>
                </a:solidFill>
              </a:rPr>
              <a:t>镜像神经区域通过</a:t>
            </a:r>
            <a:r>
              <a:rPr lang="zh-CN" altLang="en-US" sz="1600" dirty="0">
                <a:solidFill>
                  <a:schemeClr val="accent1"/>
                </a:solidFill>
              </a:rPr>
              <a:t>某种内部的模仿</a:t>
            </a:r>
            <a:r>
              <a:rPr lang="zh-CN" altLang="en-US" sz="1600" dirty="0">
                <a:solidFill>
                  <a:schemeClr val="tx1"/>
                </a:solidFill>
              </a:rPr>
              <a:t>，帮助我们理解他人的情感</a:t>
            </a:r>
            <a:endParaRPr lang="en-US" sz="1600" dirty="0">
              <a:solidFill>
                <a:schemeClr val="tx1"/>
              </a:solidFill>
            </a:endParaRPr>
          </a:p>
          <a:p>
            <a:r>
              <a:rPr lang="en-US" sz="1600" dirty="0"/>
              <a:t>Through embodied simulation (imitation) the mirror neuron system establishes a direct experiential link between subjects </a:t>
            </a:r>
            <a:r>
              <a:rPr lang="zh-CN" altLang="en-US" sz="1600" dirty="0"/>
              <a:t>通过具身模拟（模仿）镜像神经系统在主体之间建立了体验上的联系</a:t>
            </a:r>
            <a:endParaRPr lang="en-US" sz="1600" dirty="0"/>
          </a:p>
          <a:p>
            <a:r>
              <a:rPr lang="en-US" sz="1600" dirty="0"/>
              <a:t>This process is direct, effortless and biologically automatic, not requiring a conscious decision that we consciously put ourselves into the other’s shoes </a:t>
            </a:r>
            <a:r>
              <a:rPr lang="zh-CN" altLang="en-US" sz="1600" dirty="0"/>
              <a:t>这一过程是直接的，毫不费力的，以及生物学上自动的，不需要一个意识上的决定，说我们要有意识地将我们放在他人的立场上</a:t>
            </a:r>
            <a:endParaRPr lang="en-US" sz="1600" dirty="0"/>
          </a:p>
          <a:p>
            <a:r>
              <a:rPr lang="en-US" sz="1600" dirty="0"/>
              <a:t>Research has found a correlation between degree of autism and degree of activity in right hemisphere neuron system activity.  The more severe the autism, the less activity detected in the mirror neuron areas </a:t>
            </a:r>
            <a:r>
              <a:rPr lang="zh-CN" altLang="en-US" sz="1600" dirty="0"/>
              <a:t>研究已经发现自闭症的程度与右半球神经系统活动程度的相关性。自闭症越严重，镜像神经区域的活动就越少</a:t>
            </a:r>
            <a:endParaRPr lang="en-US" sz="1600" dirty="0"/>
          </a:p>
          <a:p>
            <a:r>
              <a:rPr lang="en-US" sz="1600" dirty="0"/>
              <a:t>Empathic resonance does </a:t>
            </a:r>
            <a:r>
              <a:rPr lang="en-US" sz="1600" dirty="0">
                <a:solidFill>
                  <a:schemeClr val="accent1"/>
                </a:solidFill>
              </a:rPr>
              <a:t>not</a:t>
            </a:r>
            <a:r>
              <a:rPr lang="en-US" sz="1600" dirty="0"/>
              <a:t> imply a self-less </a:t>
            </a:r>
            <a:r>
              <a:rPr lang="en-US" sz="1600" dirty="0">
                <a:solidFill>
                  <a:schemeClr val="accent1"/>
                </a:solidFill>
              </a:rPr>
              <a:t>merging</a:t>
            </a:r>
            <a:r>
              <a:rPr lang="en-US" sz="1600" dirty="0"/>
              <a:t> between participants but an emotional permeability between </a:t>
            </a:r>
            <a:r>
              <a:rPr lang="en-US" sz="1600" dirty="0">
                <a:solidFill>
                  <a:schemeClr val="accent1"/>
                </a:solidFill>
              </a:rPr>
              <a:t>separate selves </a:t>
            </a:r>
            <a:r>
              <a:rPr lang="zh-CN" altLang="en-US" sz="1600" dirty="0">
                <a:solidFill>
                  <a:schemeClr val="tx1"/>
                </a:solidFill>
              </a:rPr>
              <a:t>共情性的共鸣并</a:t>
            </a:r>
            <a:r>
              <a:rPr lang="zh-CN" altLang="en-US" sz="1600" dirty="0">
                <a:solidFill>
                  <a:srgbClr val="FF0000"/>
                </a:solidFill>
              </a:rPr>
              <a:t>不</a:t>
            </a:r>
            <a:r>
              <a:rPr lang="zh-CN" altLang="en-US" sz="1600" dirty="0">
                <a:solidFill>
                  <a:schemeClr val="tx1"/>
                </a:solidFill>
              </a:rPr>
              <a:t>意味着参与者之间的自我</a:t>
            </a:r>
            <a:r>
              <a:rPr lang="zh-CN" altLang="en-US" sz="1600" dirty="0">
                <a:solidFill>
                  <a:srgbClr val="FF0000"/>
                </a:solidFill>
              </a:rPr>
              <a:t>融合</a:t>
            </a:r>
            <a:r>
              <a:rPr lang="zh-CN" altLang="en-US" sz="1600" dirty="0">
                <a:solidFill>
                  <a:schemeClr val="tx1"/>
                </a:solidFill>
              </a:rPr>
              <a:t>，而是</a:t>
            </a:r>
            <a:r>
              <a:rPr lang="zh-CN" altLang="en-US" sz="1600" dirty="0">
                <a:solidFill>
                  <a:srgbClr val="FF0000"/>
                </a:solidFill>
              </a:rPr>
              <a:t>独立自体</a:t>
            </a:r>
            <a:r>
              <a:rPr lang="zh-CN" altLang="en-US" sz="1600" dirty="0">
                <a:solidFill>
                  <a:schemeClr val="tx1"/>
                </a:solidFill>
              </a:rPr>
              <a:t>之间情感的可渗透性</a:t>
            </a:r>
            <a:endParaRPr lang="en-US" sz="1600" dirty="0">
              <a:solidFill>
                <a:schemeClr val="tx1"/>
              </a:solidFill>
            </a:endParaRPr>
          </a:p>
          <a:p>
            <a:r>
              <a:rPr lang="en-US" sz="1600" dirty="0"/>
              <a:t>The mirror neuron system itself is greatly affected by early care-taking experiences. </a:t>
            </a:r>
            <a:r>
              <a:rPr lang="en-US" sz="1600" dirty="0">
                <a:solidFill>
                  <a:schemeClr val="accent1"/>
                </a:solidFill>
              </a:rPr>
              <a:t>Early attachment sculpts the brain </a:t>
            </a:r>
            <a:r>
              <a:rPr lang="zh-CN" altLang="en-US" sz="1600" dirty="0">
                <a:solidFill>
                  <a:schemeClr val="tx1"/>
                </a:solidFill>
              </a:rPr>
              <a:t>镜像神经系统自身被早期养育体验深深影响。</a:t>
            </a:r>
            <a:r>
              <a:rPr lang="zh-CN" altLang="en-US" sz="1600" dirty="0">
                <a:solidFill>
                  <a:srgbClr val="FF0000"/>
                </a:solidFill>
              </a:rPr>
              <a:t>早期依恋塑造了大脑</a:t>
            </a:r>
            <a:endParaRPr lang="en-US" sz="1600" dirty="0">
              <a:solidFill>
                <a:srgbClr val="FF0000"/>
              </a:solidFill>
            </a:endParaRPr>
          </a:p>
          <a:p>
            <a:endParaRPr lang="en-US" sz="1600" dirty="0">
              <a:solidFill>
                <a:srgbClr val="FF0000"/>
              </a:solidFill>
            </a:endParaRPr>
          </a:p>
        </p:txBody>
      </p:sp>
      <p:sp>
        <p:nvSpPr>
          <p:cNvPr id="4" name="Footer Placeholder 3"/>
          <p:cNvSpPr>
            <a:spLocks noGrp="1"/>
          </p:cNvSpPr>
          <p:nvPr>
            <p:ph type="ftr" sz="quarter" idx="11"/>
          </p:nvPr>
        </p:nvSpPr>
        <p:spPr/>
        <p:txBody>
          <a:bodyPr/>
          <a:lstStyle/>
          <a:p>
            <a:r>
              <a:rPr lang="en-US"/>
              <a:t>Janet Bachant Micro-Trauma Triggering 2018</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Enactments and mirroring</a:t>
            </a:r>
            <a:br>
              <a:rPr lang="en-US" dirty="0"/>
            </a:br>
            <a:r>
              <a:rPr lang="zh-CN" altLang="en-US" dirty="0"/>
              <a:t>活现与镜映</a:t>
            </a:r>
            <a:endParaRPr lang="zh-CN" altLang="en-US" dirty="0"/>
          </a:p>
        </p:txBody>
      </p:sp>
      <p:sp>
        <p:nvSpPr>
          <p:cNvPr id="3" name="Content Placeholder 2"/>
          <p:cNvSpPr>
            <a:spLocks noGrp="1"/>
          </p:cNvSpPr>
          <p:nvPr>
            <p:ph idx="1"/>
          </p:nvPr>
        </p:nvSpPr>
        <p:spPr>
          <a:xfrm>
            <a:off x="685800" y="1971675"/>
            <a:ext cx="10820400" cy="4384169"/>
          </a:xfrm>
        </p:spPr>
        <p:txBody>
          <a:bodyPr>
            <a:normAutofit fontScale="80000"/>
          </a:bodyPr>
          <a:lstStyle/>
          <a:p>
            <a:r>
              <a:rPr lang="en-US" dirty="0"/>
              <a:t>The mirror neuron system does not faithfully replicate the observed emotions of others. Instead, this system provides a process of mutual, idiosyncratic attunement to each other’s visceral/feeling states and intentions </a:t>
            </a:r>
            <a:r>
              <a:rPr lang="zh-CN" altLang="en-US" dirty="0"/>
              <a:t>镜像神经系统并不是忠实地复制观察到的他人的情感。相反，这一系统提供了对相互之间的内心</a:t>
            </a:r>
            <a:r>
              <a:rPr lang="en-US" altLang="zh-CN" dirty="0"/>
              <a:t>/</a:t>
            </a:r>
            <a:r>
              <a:rPr lang="zh-CN" altLang="en-US" dirty="0"/>
              <a:t>感受状态和意图的相互的、特异性的同调</a:t>
            </a:r>
            <a:endParaRPr lang="en-US" dirty="0">
              <a:solidFill>
                <a:schemeClr val="accent1"/>
              </a:solidFill>
            </a:endParaRPr>
          </a:p>
          <a:p>
            <a:r>
              <a:rPr lang="en-US" dirty="0">
                <a:solidFill>
                  <a:schemeClr val="accent1"/>
                </a:solidFill>
              </a:rPr>
              <a:t>Mirroring is always a </a:t>
            </a:r>
            <a:r>
              <a:rPr lang="en-US" dirty="0"/>
              <a:t>process</a:t>
            </a:r>
            <a:r>
              <a:rPr lang="en-US" dirty="0">
                <a:solidFill>
                  <a:schemeClr val="accent1"/>
                </a:solidFill>
              </a:rPr>
              <a:t> in which other’s behavior is </a:t>
            </a:r>
            <a:r>
              <a:rPr lang="en-US" dirty="0"/>
              <a:t>metabolized by </a:t>
            </a:r>
            <a:r>
              <a:rPr lang="en-US" dirty="0">
                <a:solidFill>
                  <a:schemeClr val="accent1"/>
                </a:solidFill>
              </a:rPr>
              <a:t>and </a:t>
            </a:r>
            <a:r>
              <a:rPr lang="en-US" dirty="0">
                <a:highlight>
                  <a:srgbClr val="000000"/>
                </a:highlight>
              </a:rPr>
              <a:t>fil</a:t>
            </a:r>
            <a:r>
              <a:rPr lang="en-US" dirty="0"/>
              <a:t>tered</a:t>
            </a:r>
            <a:r>
              <a:rPr lang="en-US" dirty="0">
                <a:solidFill>
                  <a:schemeClr val="accent1"/>
                </a:solidFill>
              </a:rPr>
              <a:t> </a:t>
            </a:r>
            <a:r>
              <a:rPr lang="en-US" dirty="0"/>
              <a:t>through</a:t>
            </a:r>
            <a:r>
              <a:rPr lang="en-US" dirty="0">
                <a:solidFill>
                  <a:schemeClr val="accent1"/>
                </a:solidFill>
              </a:rPr>
              <a:t> the observer’s idiosyncratic past experiences, capacities, and mental attitudes </a:t>
            </a:r>
            <a:r>
              <a:rPr lang="zh-CN" altLang="en-US" dirty="0">
                <a:solidFill>
                  <a:srgbClr val="FF0000"/>
                </a:solidFill>
              </a:rPr>
              <a:t>镜映一直是一个</a:t>
            </a:r>
            <a:r>
              <a:rPr lang="zh-CN" altLang="en-US" dirty="0">
                <a:solidFill>
                  <a:schemeClr val="tx1"/>
                </a:solidFill>
              </a:rPr>
              <a:t>过程，</a:t>
            </a:r>
            <a:r>
              <a:rPr lang="zh-CN" altLang="en-US" dirty="0">
                <a:solidFill>
                  <a:srgbClr val="FF0000"/>
                </a:solidFill>
              </a:rPr>
              <a:t>其中他人的行为被观察者特异的过去经历、能力和心理态度</a:t>
            </a:r>
            <a:r>
              <a:rPr lang="zh-CN" altLang="en-US" dirty="0">
                <a:solidFill>
                  <a:schemeClr val="tx1"/>
                </a:solidFill>
              </a:rPr>
              <a:t>代谢</a:t>
            </a:r>
            <a:r>
              <a:rPr lang="zh-CN" altLang="en-US" dirty="0">
                <a:solidFill>
                  <a:srgbClr val="FF0000"/>
                </a:solidFill>
              </a:rPr>
              <a:t>和</a:t>
            </a:r>
            <a:r>
              <a:rPr lang="zh-CN" altLang="en-US" dirty="0">
                <a:solidFill>
                  <a:schemeClr val="tx1"/>
                </a:solidFill>
              </a:rPr>
              <a:t>过滤</a:t>
            </a:r>
            <a:endParaRPr lang="en-US" dirty="0">
              <a:solidFill>
                <a:srgbClr val="FF0000"/>
              </a:solidFill>
            </a:endParaRPr>
          </a:p>
          <a:p>
            <a:r>
              <a:rPr lang="en-US" dirty="0"/>
              <a:t>At times, this mutual involuntary reactivity will culminate in enactments </a:t>
            </a:r>
            <a:r>
              <a:rPr lang="zh-CN" altLang="en-US" dirty="0"/>
              <a:t>有时候，这一相互的自然而然的反应会在活现中达到顶峰</a:t>
            </a:r>
            <a:endParaRPr lang="en-US" dirty="0"/>
          </a:p>
          <a:p>
            <a:r>
              <a:rPr lang="en-US" dirty="0"/>
              <a:t>Loss of reflectiveness contributes to the potential for enactments </a:t>
            </a:r>
            <a:r>
              <a:rPr lang="zh-CN" altLang="en-US" dirty="0"/>
              <a:t>反思性的丧失促成了活现的潜力</a:t>
            </a:r>
            <a:endParaRPr lang="en-US" dirty="0"/>
          </a:p>
          <a:p>
            <a:r>
              <a:rPr lang="en-US" dirty="0"/>
              <a:t>(Reflection is key to finding micro-trauma triggering</a:t>
            </a:r>
            <a:r>
              <a:rPr lang="zh-CN" altLang="en-US" dirty="0"/>
              <a:t>反思是发现微观</a:t>
            </a:r>
            <a:r>
              <a:rPr lang="zh-CN" altLang="en-US" dirty="0"/>
              <a:t>创伤激活的关键</a:t>
            </a:r>
            <a:r>
              <a:rPr lang="en-US" dirty="0"/>
              <a:t>)</a:t>
            </a:r>
            <a:endParaRPr lang="en-US" dirty="0"/>
          </a:p>
          <a:p>
            <a:r>
              <a:rPr lang="en-US" dirty="0"/>
              <a:t>Enactments embody an interpersonal resonance and direct emotional knowledge</a:t>
            </a:r>
            <a:r>
              <a:rPr lang="zh-CN" altLang="en-US" dirty="0"/>
              <a:t>活现体现了人际间的共鸣和直接的情感认识</a:t>
            </a:r>
            <a:endParaRPr lang="en-US" dirty="0"/>
          </a:p>
          <a:p>
            <a:endParaRPr lang="en-US" dirty="0"/>
          </a:p>
        </p:txBody>
      </p:sp>
      <p:sp>
        <p:nvSpPr>
          <p:cNvPr id="4" name="Footer Placeholder 3"/>
          <p:cNvSpPr>
            <a:spLocks noGrp="1"/>
          </p:cNvSpPr>
          <p:nvPr>
            <p:ph type="ftr" sz="quarter" idx="11"/>
          </p:nvPr>
        </p:nvSpPr>
        <p:spPr/>
        <p:txBody>
          <a:bodyPr/>
          <a:lstStyle/>
          <a:p>
            <a:r>
              <a:rPr lang="en-US"/>
              <a:t>Janet Bachant Micro-Trauma Triggering 2018</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Enactments as</a:t>
            </a:r>
            <a:br>
              <a:rPr lang="en-US" dirty="0"/>
            </a:br>
            <a:r>
              <a:rPr lang="en-US" dirty="0"/>
              <a:t>Intersubjective knowing</a:t>
            </a:r>
            <a:br>
              <a:rPr lang="en-US" dirty="0"/>
            </a:br>
            <a:r>
              <a:rPr lang="zh-CN" altLang="en-US" dirty="0"/>
              <a:t>作为主体间了解的活现</a:t>
            </a:r>
            <a:endParaRPr lang="zh-CN" altLang="en-US" dirty="0"/>
          </a:p>
        </p:txBody>
      </p:sp>
      <p:sp>
        <p:nvSpPr>
          <p:cNvPr id="3" name="Content Placeholder 2"/>
          <p:cNvSpPr>
            <a:spLocks noGrp="1"/>
          </p:cNvSpPr>
          <p:nvPr>
            <p:ph idx="1"/>
          </p:nvPr>
        </p:nvSpPr>
        <p:spPr/>
        <p:txBody>
          <a:bodyPr>
            <a:normAutofit fontScale="70000"/>
          </a:bodyPr>
          <a:lstStyle/>
          <a:p>
            <a:r>
              <a:rPr lang="en-US" dirty="0"/>
              <a:t>Verbal understanding is only part of a much larger whole </a:t>
            </a:r>
            <a:r>
              <a:rPr lang="zh-CN" altLang="en-US" dirty="0"/>
              <a:t>言语理解只是一个更大整体的一部分</a:t>
            </a:r>
            <a:endParaRPr lang="en-US" dirty="0"/>
          </a:p>
          <a:p>
            <a:r>
              <a:rPr lang="en-US" dirty="0"/>
              <a:t>Most encoded information about environmental demands operates out of awareness </a:t>
            </a:r>
            <a:r>
              <a:rPr lang="zh-CN" altLang="en-US" dirty="0"/>
              <a:t>大部分关于环境的编码信息都需要在意识之外运作</a:t>
            </a:r>
            <a:endParaRPr lang="en-US" dirty="0"/>
          </a:p>
          <a:p>
            <a:r>
              <a:rPr lang="en-US" dirty="0"/>
              <a:t>Enactments may be the only way to emotionally know patients and experience their earliest emotional memories and narratives </a:t>
            </a:r>
            <a:r>
              <a:rPr lang="zh-CN" altLang="en-US" dirty="0"/>
              <a:t>活现也许是在情感上了解病人并且体验他们早期情感记忆和叙述的唯一方式</a:t>
            </a:r>
            <a:endParaRPr lang="en-US" dirty="0"/>
          </a:p>
          <a:p>
            <a:r>
              <a:rPr lang="en-US" dirty="0"/>
              <a:t>Enactments reveal underlying brain/mind maps or patterns </a:t>
            </a:r>
            <a:r>
              <a:rPr lang="zh-CN" altLang="en-US" dirty="0"/>
              <a:t>活现揭示潜在的大脑</a:t>
            </a:r>
            <a:r>
              <a:rPr lang="en-US" altLang="zh-CN" dirty="0"/>
              <a:t>/</a:t>
            </a:r>
            <a:r>
              <a:rPr lang="zh-CN" altLang="en-US" dirty="0"/>
              <a:t>心智地图或者模式</a:t>
            </a:r>
            <a:endParaRPr lang="en-US" dirty="0"/>
          </a:p>
          <a:p>
            <a:r>
              <a:rPr lang="en-US" dirty="0"/>
              <a:t>Psychotherapy provides </a:t>
            </a:r>
            <a:r>
              <a:rPr lang="en-US" dirty="0">
                <a:solidFill>
                  <a:schemeClr val="accent1"/>
                </a:solidFill>
              </a:rPr>
              <a:t>a safe environment and the opportunity for reflective awareness</a:t>
            </a:r>
            <a:r>
              <a:rPr lang="en-US" dirty="0"/>
              <a:t> enabling understanding of unconscious self-systems </a:t>
            </a:r>
            <a:r>
              <a:rPr lang="zh-CN" altLang="en-US" dirty="0"/>
              <a:t>心理治疗提供了一个安全的环境和反思性的觉察的机会，使无意识自体系统可以得到理解</a:t>
            </a:r>
            <a:endParaRPr lang="en-US" dirty="0"/>
          </a:p>
          <a:p>
            <a:r>
              <a:rPr lang="en-US" dirty="0"/>
              <a:t>Enactment as a mutual process of embodies simulation that produces direct, unmediated, visceral knowing of the other </a:t>
            </a:r>
            <a:r>
              <a:rPr lang="zh-CN" altLang="en-US" dirty="0"/>
              <a:t>活现作为具身模拟的一种相互过程，产生对他人的直接、不经中介的，发自内心的了解</a:t>
            </a:r>
            <a:endParaRPr lang="zh-CN" altLang="en-US" dirty="0"/>
          </a:p>
        </p:txBody>
      </p:sp>
      <p:sp>
        <p:nvSpPr>
          <p:cNvPr id="4" name="Footer Placeholder 3"/>
          <p:cNvSpPr>
            <a:spLocks noGrp="1"/>
          </p:cNvSpPr>
          <p:nvPr>
            <p:ph type="ftr" sz="quarter" idx="11"/>
          </p:nvPr>
        </p:nvSpPr>
        <p:spPr/>
        <p:txBody>
          <a:bodyPr/>
          <a:lstStyle/>
          <a:p>
            <a:r>
              <a:rPr lang="en-US"/>
              <a:t>Janet Bachant Micro-Trauma Triggering 2018</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need for </a:t>
            </a:r>
            <a:br>
              <a:rPr lang="en-US" dirty="0"/>
            </a:br>
            <a:r>
              <a:rPr lang="en-US" dirty="0"/>
              <a:t>Neuropsychological Understanding</a:t>
            </a:r>
            <a:br>
              <a:rPr lang="en-US" dirty="0"/>
            </a:br>
            <a:r>
              <a:rPr lang="zh-CN" altLang="en-US" dirty="0"/>
              <a:t>为什么需要来自神经心理学的理解</a:t>
            </a:r>
            <a:endParaRPr lang="zh-CN" altLang="en-US" dirty="0"/>
          </a:p>
        </p:txBody>
      </p:sp>
      <p:sp>
        <p:nvSpPr>
          <p:cNvPr id="3" name="Content Placeholder 2"/>
          <p:cNvSpPr>
            <a:spLocks noGrp="1"/>
          </p:cNvSpPr>
          <p:nvPr>
            <p:ph idx="1"/>
          </p:nvPr>
        </p:nvSpPr>
        <p:spPr/>
        <p:txBody>
          <a:bodyPr>
            <a:normAutofit lnSpcReduction="20000"/>
          </a:bodyPr>
          <a:lstStyle/>
          <a:p>
            <a:endParaRPr lang="en-US" dirty="0"/>
          </a:p>
          <a:p>
            <a:r>
              <a:rPr lang="en-US" dirty="0"/>
              <a:t>Neuropsychological understanding helps</a:t>
            </a:r>
            <a:endParaRPr lang="en-US" dirty="0"/>
          </a:p>
          <a:p>
            <a:r>
              <a:rPr lang="zh-CN" altLang="en-US" dirty="0"/>
              <a:t>神经心理学的理解有助于</a:t>
            </a:r>
            <a:endParaRPr lang="en-US" dirty="0"/>
          </a:p>
          <a:p>
            <a:pPr marL="914400" lvl="1" indent="-457200">
              <a:buFont typeface="+mj-lt"/>
              <a:buAutoNum type="arabicPeriod"/>
            </a:pPr>
            <a:r>
              <a:rPr lang="en-US" dirty="0"/>
              <a:t>To apprehend the patient’s communications outside content, verbal dialogue and memories </a:t>
            </a:r>
            <a:r>
              <a:rPr lang="zh-CN" altLang="en-US" dirty="0"/>
              <a:t>在内容、言语对话和记忆之外领悟病人的交流</a:t>
            </a:r>
            <a:endParaRPr lang="en-US" dirty="0"/>
          </a:p>
          <a:p>
            <a:pPr marL="914400" lvl="1" indent="-457200">
              <a:buFont typeface="+mj-lt"/>
              <a:buAutoNum type="arabicPeriod"/>
            </a:pPr>
            <a:r>
              <a:rPr lang="en-US" dirty="0"/>
              <a:t>Our clients to understand  and fruitfully engage repetitive impulses and patterns of behavior </a:t>
            </a:r>
            <a:r>
              <a:rPr lang="zh-CN" altLang="en-US" dirty="0"/>
              <a:t>我们的来访者理解并有成效地让重复冲动和行为模式参与互动</a:t>
            </a:r>
            <a:endParaRPr lang="en-US" dirty="0"/>
          </a:p>
          <a:p>
            <a:pPr marL="914400" lvl="1" indent="-457200">
              <a:buFont typeface="+mj-lt"/>
              <a:buAutoNum type="arabicPeriod"/>
            </a:pPr>
            <a:r>
              <a:rPr lang="en-US" dirty="0"/>
              <a:t>To mitigate self-blame through understanding mental automaticity </a:t>
            </a:r>
            <a:r>
              <a:rPr lang="zh-CN" altLang="en-US" dirty="0"/>
              <a:t>通过理解心理的自动性来减轻自责</a:t>
            </a:r>
            <a:endParaRPr lang="en-US" dirty="0"/>
          </a:p>
          <a:p>
            <a:pPr marL="914400" lvl="1" indent="-457200">
              <a:buFont typeface="+mj-lt"/>
              <a:buAutoNum type="arabicPeriod"/>
            </a:pPr>
            <a:r>
              <a:rPr lang="en-US" dirty="0"/>
              <a:t>To know what is and what is not possible to do therapeutically so that our interventions are in line with our goals </a:t>
            </a:r>
            <a:r>
              <a:rPr lang="zh-CN" altLang="en-US" dirty="0"/>
              <a:t>知道在治疗上什么是可能的，什么是不可能的，这样我们的干预是和我们的目标一致的</a:t>
            </a:r>
            <a:endParaRPr lang="en-US" dirty="0"/>
          </a:p>
          <a:p>
            <a:pPr marL="914400" lvl="1" indent="-457200">
              <a:buFont typeface="+mj-lt"/>
              <a:buAutoNum type="arabicPeriod"/>
            </a:pPr>
            <a:r>
              <a:rPr lang="en-US" dirty="0"/>
              <a:t>To see mental organization, how the client’s mind works </a:t>
            </a:r>
            <a:r>
              <a:rPr lang="zh-CN" altLang="en-US" dirty="0"/>
              <a:t>看清心理的组织，来访者的心智是如何运作的</a:t>
            </a:r>
            <a:endParaRPr lang="en-US" dirty="0"/>
          </a:p>
          <a:p>
            <a:pPr marL="914400" lvl="1" indent="-457200">
              <a:buFont typeface="+mj-lt"/>
              <a:buAutoNum type="arabicPeriod"/>
            </a:pPr>
            <a:endParaRPr lang="en-US" dirty="0"/>
          </a:p>
          <a:p>
            <a:pPr marL="914400" lvl="1" indent="-457200">
              <a:buFont typeface="+mj-lt"/>
              <a:buAutoNum type="arabicPeriod"/>
            </a:pPr>
            <a:endParaRPr lang="en-US" dirty="0"/>
          </a:p>
          <a:p>
            <a:pPr marL="914400" lvl="1" indent="-457200">
              <a:buFont typeface="+mj-lt"/>
              <a:buAutoNum type="arabicPeriod"/>
            </a:pPr>
            <a:endParaRPr lang="en-US" dirty="0"/>
          </a:p>
        </p:txBody>
      </p:sp>
      <p:sp>
        <p:nvSpPr>
          <p:cNvPr id="4" name="Footer Placeholder 3"/>
          <p:cNvSpPr>
            <a:spLocks noGrp="1"/>
          </p:cNvSpPr>
          <p:nvPr>
            <p:ph type="ftr" sz="quarter" idx="11"/>
          </p:nvPr>
        </p:nvSpPr>
        <p:spPr/>
        <p:txBody>
          <a:bodyPr/>
          <a:lstStyle/>
          <a:p>
            <a:r>
              <a:rPr lang="en-US"/>
              <a:t>Janet Bachant Micro-Trauma Triggering 2018</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Working with Enactments</a:t>
            </a:r>
            <a:br>
              <a:rPr lang="en-US" sz="3200" dirty="0"/>
            </a:br>
            <a:r>
              <a:rPr lang="zh-CN" altLang="en-US" sz="3200" dirty="0"/>
              <a:t>对活现进行工作</a:t>
            </a:r>
            <a:endParaRPr lang="zh-CN" altLang="en-US" sz="3200" dirty="0"/>
          </a:p>
        </p:txBody>
      </p:sp>
      <p:sp>
        <p:nvSpPr>
          <p:cNvPr id="3" name="Content Placeholder 2"/>
          <p:cNvSpPr>
            <a:spLocks noGrp="1"/>
          </p:cNvSpPr>
          <p:nvPr>
            <p:ph idx="1"/>
          </p:nvPr>
        </p:nvSpPr>
        <p:spPr>
          <a:xfrm>
            <a:off x="685800" y="1924050"/>
            <a:ext cx="10820400" cy="4362450"/>
          </a:xfrm>
        </p:spPr>
        <p:txBody>
          <a:bodyPr>
            <a:noAutofit/>
          </a:bodyPr>
          <a:lstStyle/>
          <a:p>
            <a:r>
              <a:rPr lang="en-US" sz="1600" dirty="0"/>
              <a:t>Both participants contribute to enactments </a:t>
            </a:r>
            <a:r>
              <a:rPr lang="zh-CN" altLang="en-US" sz="1600" dirty="0"/>
              <a:t>参与者双方都对活现做出了贡献</a:t>
            </a:r>
            <a:endParaRPr lang="en-US" sz="1600" dirty="0"/>
          </a:p>
          <a:p>
            <a:r>
              <a:rPr lang="en-US" sz="1600" dirty="0"/>
              <a:t>Both participants are affected by enactments and both may learn about themselves </a:t>
            </a:r>
            <a:r>
              <a:rPr lang="zh-CN" altLang="en-US" sz="1600" dirty="0"/>
              <a:t>参与者双方都被活现影响到了，并且双方都可以学到关于他们自己的东西</a:t>
            </a:r>
            <a:endParaRPr lang="en-US" sz="1600" dirty="0"/>
          </a:p>
          <a:p>
            <a:r>
              <a:rPr lang="en-US" sz="1600" dirty="0"/>
              <a:t>Regaining cooperative, shared reflective space is key </a:t>
            </a:r>
            <a:r>
              <a:rPr lang="zh-CN" altLang="en-US" sz="1600" dirty="0"/>
              <a:t>重新获得合作性的，共享的反思空间是关键</a:t>
            </a:r>
            <a:endParaRPr lang="en-US" sz="1600" dirty="0"/>
          </a:p>
          <a:p>
            <a:r>
              <a:rPr lang="en-US" sz="1600" dirty="0"/>
              <a:t>Ginot highlights the process of mentalization (</a:t>
            </a:r>
            <a:r>
              <a:rPr lang="en-US" sz="1600" dirty="0" err="1"/>
              <a:t>Fonagy</a:t>
            </a:r>
            <a:r>
              <a:rPr lang="en-US" sz="1600" dirty="0"/>
              <a:t> and Target 2006) or mental awareness (</a:t>
            </a:r>
            <a:r>
              <a:rPr lang="en-US" sz="1600" dirty="0" err="1"/>
              <a:t>Sieget</a:t>
            </a:r>
            <a:r>
              <a:rPr lang="en-US" sz="1600" dirty="0"/>
              <a:t> 2007; </a:t>
            </a:r>
            <a:r>
              <a:rPr lang="en-US" sz="1600" dirty="0" err="1"/>
              <a:t>Wallin</a:t>
            </a:r>
            <a:r>
              <a:rPr lang="en-US" sz="1600" dirty="0"/>
              <a:t> 2007) as therapeutically helpful </a:t>
            </a:r>
            <a:r>
              <a:rPr lang="zh-CN" altLang="en-US" sz="1600" dirty="0"/>
              <a:t>吉诺强调心智化过程或者心理觉察，认为它们是在治疗上有帮助的</a:t>
            </a:r>
            <a:endParaRPr lang="en-US" sz="1600" dirty="0"/>
          </a:p>
          <a:p>
            <a:r>
              <a:rPr lang="en-US" sz="1600" dirty="0"/>
              <a:t>Therapist needs to regain the ability to listen with a tension between empathic identification and observing distance (</a:t>
            </a:r>
            <a:r>
              <a:rPr lang="en-US" sz="1600" dirty="0" err="1"/>
              <a:t>Zwiebel</a:t>
            </a:r>
            <a:r>
              <a:rPr lang="en-US" sz="1600" dirty="0"/>
              <a:t> 2004) </a:t>
            </a:r>
            <a:r>
              <a:rPr lang="zh-CN" altLang="en-US" sz="1600" dirty="0"/>
              <a:t>治疗师需要重新获得在共情性认同和保持观察距离之间的张力下倾听的能力</a:t>
            </a:r>
            <a:endParaRPr lang="en-US" sz="1600" dirty="0"/>
          </a:p>
          <a:p>
            <a:r>
              <a:rPr lang="en-US" sz="1600" dirty="0"/>
              <a:t>The therapist’s disclosure of feelings, thoughts, and role in an enactment can further reflective awareness </a:t>
            </a:r>
            <a:r>
              <a:rPr lang="zh-CN" altLang="en-US" sz="1600" dirty="0"/>
              <a:t>治疗师对一次活现中的感受、想法和角色的暴露，可以推进反思性的觉察</a:t>
            </a:r>
            <a:endParaRPr lang="en-US" sz="1600" dirty="0"/>
          </a:p>
          <a:p>
            <a:r>
              <a:rPr lang="en-US" sz="1600" dirty="0"/>
              <a:t>Therapist self-disclosure of enacted experience </a:t>
            </a:r>
            <a:r>
              <a:rPr lang="en-US" sz="1600" dirty="0">
                <a:solidFill>
                  <a:schemeClr val="accent1"/>
                </a:solidFill>
              </a:rPr>
              <a:t>models</a:t>
            </a:r>
            <a:r>
              <a:rPr lang="en-US" sz="1600" dirty="0"/>
              <a:t> examination of inner experience </a:t>
            </a:r>
            <a:r>
              <a:rPr lang="zh-CN" altLang="en-US" sz="1600" dirty="0"/>
              <a:t>治疗师对活现体验的自我暴露，为审视内在体验做出了榜样</a:t>
            </a:r>
            <a:endParaRPr lang="zh-CN" altLang="en-US" sz="1600" dirty="0"/>
          </a:p>
        </p:txBody>
      </p:sp>
      <p:sp>
        <p:nvSpPr>
          <p:cNvPr id="4" name="Footer Placeholder 3"/>
          <p:cNvSpPr>
            <a:spLocks noGrp="1"/>
          </p:cNvSpPr>
          <p:nvPr>
            <p:ph type="ftr" sz="quarter" idx="11"/>
          </p:nvPr>
        </p:nvSpPr>
        <p:spPr/>
        <p:txBody>
          <a:bodyPr/>
          <a:lstStyle/>
          <a:p>
            <a:r>
              <a:rPr lang="en-US" sz="1000"/>
              <a:t>Janet Bachant Micro-Trauma Triggering 2018</a:t>
            </a:r>
            <a:endParaRPr lang="en-US" sz="1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Therapeutic Enactments:</a:t>
            </a:r>
            <a:br>
              <a:rPr lang="en-US" sz="2800" dirty="0"/>
            </a:br>
            <a:r>
              <a:rPr lang="en-US" sz="2800" dirty="0"/>
              <a:t>Unconscious Processes and Self-systems revealed</a:t>
            </a:r>
            <a:br>
              <a:rPr lang="en-US" sz="2800" dirty="0"/>
            </a:br>
            <a:r>
              <a:rPr lang="zh-CN" altLang="en-US" sz="2800" dirty="0">
                <a:sym typeface="+mn-ea"/>
              </a:rPr>
              <a:t>治疗性活现：</a:t>
            </a:r>
            <a:br>
              <a:rPr lang="zh-CN" altLang="en-US" sz="2800" dirty="0">
                <a:sym typeface="+mn-ea"/>
              </a:rPr>
            </a:br>
            <a:r>
              <a:rPr lang="zh-CN" altLang="en-US" sz="2800" dirty="0">
                <a:sym typeface="+mn-ea"/>
              </a:rPr>
              <a:t>其所揭示的无意识过程和自体系统</a:t>
            </a:r>
            <a:endParaRPr lang="zh-CN" altLang="en-US" sz="2800" dirty="0">
              <a:sym typeface="+mn-ea"/>
            </a:endParaRPr>
          </a:p>
        </p:txBody>
      </p:sp>
      <p:sp>
        <p:nvSpPr>
          <p:cNvPr id="3" name="Content Placeholder 2"/>
          <p:cNvSpPr>
            <a:spLocks noGrp="1"/>
          </p:cNvSpPr>
          <p:nvPr>
            <p:ph idx="1"/>
          </p:nvPr>
        </p:nvSpPr>
        <p:spPr/>
        <p:txBody>
          <a:bodyPr/>
          <a:lstStyle/>
          <a:p>
            <a:endParaRPr lang="en-US" dirty="0"/>
          </a:p>
          <a:p>
            <a:r>
              <a:rPr lang="en-US" dirty="0"/>
              <a:t>Enactments communicate unconscious emotional and relational patterns – often those that cannot be communicated in other ways </a:t>
            </a:r>
            <a:r>
              <a:rPr lang="zh-CN" altLang="en-US" dirty="0"/>
              <a:t>活现传达无意识的情感和关系模式</a:t>
            </a:r>
            <a:r>
              <a:rPr lang="en-US" altLang="zh-CN" dirty="0">
                <a:latin typeface="+mn-ea"/>
              </a:rPr>
              <a:t>——</a:t>
            </a:r>
            <a:r>
              <a:rPr lang="zh-CN" altLang="en-US" dirty="0">
                <a:latin typeface="+mn-ea"/>
              </a:rPr>
              <a:t>这些通常无法通过其他方式进行传达</a:t>
            </a:r>
            <a:endParaRPr lang="en-US" dirty="0"/>
          </a:p>
          <a:p>
            <a:r>
              <a:rPr lang="en-US" dirty="0"/>
              <a:t>Enactments are a gateway to the patient’s unconscious relational systems </a:t>
            </a:r>
            <a:r>
              <a:rPr lang="zh-CN" altLang="en-US" dirty="0"/>
              <a:t>活现是通往病人无意识关系系统的大门</a:t>
            </a:r>
            <a:endParaRPr lang="en-US" dirty="0"/>
          </a:p>
          <a:p>
            <a:r>
              <a:rPr lang="en-US" dirty="0"/>
              <a:t>Enactments are interpersonal manifestations of unconscious self-systems  and relational patterns </a:t>
            </a:r>
            <a:r>
              <a:rPr lang="zh-CN" altLang="en-US" dirty="0"/>
              <a:t>活现是无意识自体系统和关系模式在人际间的表现</a:t>
            </a:r>
            <a:endParaRPr lang="en-US" dirty="0"/>
          </a:p>
          <a:p>
            <a:r>
              <a:rPr lang="en-US" dirty="0"/>
              <a:t>Enactments give us direct nonverbal access to the patients representational world </a:t>
            </a:r>
            <a:r>
              <a:rPr lang="zh-CN" altLang="en-US" dirty="0"/>
              <a:t>活现让我们可以通过非言语的途径直接获取病人的表征世界</a:t>
            </a:r>
            <a:endParaRPr lang="zh-CN" altLang="en-US" dirty="0"/>
          </a:p>
        </p:txBody>
      </p:sp>
      <p:sp>
        <p:nvSpPr>
          <p:cNvPr id="4" name="Footer Placeholder 3"/>
          <p:cNvSpPr>
            <a:spLocks noGrp="1"/>
          </p:cNvSpPr>
          <p:nvPr>
            <p:ph type="ftr" sz="quarter" idx="11"/>
          </p:nvPr>
        </p:nvSpPr>
        <p:spPr/>
        <p:txBody>
          <a:bodyPr/>
          <a:lstStyle/>
          <a:p>
            <a:r>
              <a:rPr lang="en-US"/>
              <a:t>Janet Bachant Micro-Trauma Triggering 2018</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Neural foundation of enactments</a:t>
            </a:r>
            <a:br>
              <a:rPr lang="en-US" dirty="0"/>
            </a:br>
            <a:r>
              <a:rPr lang="zh-CN" altLang="en-US" dirty="0"/>
              <a:t>活现的神经基础</a:t>
            </a:r>
            <a:endParaRPr lang="zh-CN" altLang="en-US" dirty="0"/>
          </a:p>
        </p:txBody>
      </p:sp>
      <p:sp>
        <p:nvSpPr>
          <p:cNvPr id="3" name="Content Placeholder 2"/>
          <p:cNvSpPr>
            <a:spLocks noGrp="1"/>
          </p:cNvSpPr>
          <p:nvPr>
            <p:ph idx="1"/>
          </p:nvPr>
        </p:nvSpPr>
        <p:spPr>
          <a:xfrm>
            <a:off x="735965" y="1900555"/>
            <a:ext cx="10770235" cy="4595495"/>
          </a:xfrm>
        </p:spPr>
        <p:txBody>
          <a:bodyPr>
            <a:noAutofit/>
          </a:bodyPr>
          <a:lstStyle/>
          <a:p>
            <a:endParaRPr lang="en-US" dirty="0"/>
          </a:p>
          <a:p>
            <a:r>
              <a:rPr lang="en-US" sz="1600" dirty="0"/>
              <a:t>Past encoded self-systems are always being reactivated in the present, blending past and present, conscious and unconscious </a:t>
            </a:r>
            <a:r>
              <a:rPr lang="zh-CN" altLang="en-US" sz="1600" dirty="0"/>
              <a:t>过去编码的自体系统总是在当下被重新激活，将过去与当下、意识与无意识混合在一起</a:t>
            </a:r>
            <a:endParaRPr lang="en-US" sz="1600" dirty="0"/>
          </a:p>
          <a:p>
            <a:r>
              <a:rPr lang="en-US" sz="1600" dirty="0"/>
              <a:t>Because predicting our world is vital to survival, our brain/mind is continually involved in making fast and automatic selection of information relevant to the possible need to take action </a:t>
            </a:r>
            <a:r>
              <a:rPr lang="zh-CN" altLang="en-US" sz="1600" dirty="0"/>
              <a:t>因为对我们的世界进行预测对于生存来说很关键，所以我们的大脑</a:t>
            </a:r>
            <a:r>
              <a:rPr lang="en-US" altLang="zh-CN" sz="1600" dirty="0"/>
              <a:t>/</a:t>
            </a:r>
            <a:r>
              <a:rPr lang="zh-CN" altLang="en-US" sz="1600" dirty="0"/>
              <a:t>心智持续地在对信息进行快速和自动的选择，这些信息是与采取行动的可能性相关联的</a:t>
            </a:r>
            <a:endParaRPr lang="en-US" sz="1600" dirty="0"/>
          </a:p>
          <a:p>
            <a:r>
              <a:rPr lang="en-US" sz="1600" dirty="0"/>
              <a:t>This perceptual processing of inner and outer stimuli becomes increasingly dependent on pre-established neural patterns </a:t>
            </a:r>
            <a:r>
              <a:rPr lang="zh-CN" altLang="en-US" sz="1600" dirty="0"/>
              <a:t>这一对内在和外在刺激的感知过程变得日益依赖预先建立的神经模式</a:t>
            </a:r>
            <a:endParaRPr lang="en-US" sz="1600" dirty="0"/>
          </a:p>
          <a:p>
            <a:r>
              <a:rPr lang="en-US" sz="1600" dirty="0"/>
              <a:t>Perception leads to action but action leads to reinterpretation as well </a:t>
            </a:r>
            <a:r>
              <a:rPr lang="zh-CN" altLang="en-US" sz="1600" dirty="0"/>
              <a:t>感知导致行动，但是行动也导致重新解释</a:t>
            </a:r>
            <a:endParaRPr lang="en-US" sz="1600" dirty="0"/>
          </a:p>
          <a:p>
            <a:r>
              <a:rPr lang="en-US" sz="1600" dirty="0"/>
              <a:t>All levels of mental functioning are connected to bodily senses and perceptions and are considered a form of action </a:t>
            </a:r>
            <a:r>
              <a:rPr lang="zh-CN" altLang="en-US" sz="1600" dirty="0"/>
              <a:t>所有层次的心理功能都是与身体的感觉和感知联系在一起的，并且被认为是一种行动的形式</a:t>
            </a:r>
            <a:endParaRPr lang="zh-CN" altLang="en-US" sz="1600" dirty="0"/>
          </a:p>
        </p:txBody>
      </p:sp>
      <p:sp>
        <p:nvSpPr>
          <p:cNvPr id="4" name="Footer Placeholder 3"/>
          <p:cNvSpPr>
            <a:spLocks noGrp="1"/>
          </p:cNvSpPr>
          <p:nvPr>
            <p:ph type="ftr" sz="quarter" idx="11"/>
          </p:nvPr>
        </p:nvSpPr>
        <p:spPr/>
        <p:txBody>
          <a:bodyPr/>
          <a:lstStyle/>
          <a:p>
            <a:r>
              <a:rPr lang="en-US"/>
              <a:t>Janet Bachant Micro-Trauma Triggering 2018</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Self -Systems</a:t>
            </a:r>
            <a:br>
              <a:rPr lang="en-US" dirty="0"/>
            </a:br>
            <a:r>
              <a:rPr lang="zh-CN" altLang="en-US" dirty="0"/>
              <a:t>自体系统</a:t>
            </a:r>
            <a:endParaRPr lang="zh-CN" altLang="en-US" dirty="0"/>
          </a:p>
        </p:txBody>
      </p:sp>
      <p:sp>
        <p:nvSpPr>
          <p:cNvPr id="3" name="Content Placeholder 2"/>
          <p:cNvSpPr>
            <a:spLocks noGrp="1"/>
          </p:cNvSpPr>
          <p:nvPr>
            <p:ph idx="1"/>
          </p:nvPr>
        </p:nvSpPr>
        <p:spPr>
          <a:xfrm>
            <a:off x="685800" y="1962150"/>
            <a:ext cx="10820400" cy="4486275"/>
          </a:xfrm>
        </p:spPr>
        <p:txBody>
          <a:bodyPr>
            <a:normAutofit fontScale="90000" lnSpcReduction="20000"/>
          </a:bodyPr>
          <a:lstStyle/>
          <a:p>
            <a:r>
              <a:rPr lang="en-US" dirty="0"/>
              <a:t>Damasio (2010) describes our neural organization as characterized by different patterns of synchronized neural and chemical activity </a:t>
            </a:r>
            <a:r>
              <a:rPr lang="zh-CN" altLang="en-US" dirty="0"/>
              <a:t>达马西奥将我们的神经组织的特点描述为同步的神经和化学活动的不同模式</a:t>
            </a:r>
            <a:endParaRPr lang="en-US" dirty="0"/>
          </a:p>
          <a:p>
            <a:r>
              <a:rPr lang="en-US" dirty="0"/>
              <a:t>He uses the metaphor of the map to describe these systems </a:t>
            </a:r>
            <a:r>
              <a:rPr lang="zh-CN" altLang="en-US" dirty="0"/>
              <a:t>他用地图来比喻这些系统</a:t>
            </a:r>
            <a:endParaRPr lang="en-US" dirty="0"/>
          </a:p>
          <a:p>
            <a:r>
              <a:rPr lang="en-US" dirty="0"/>
              <a:t>The brain has a predisposition for making “maps,” neural networks that fire together or quiet together in response to external or internal stimulation </a:t>
            </a:r>
            <a:r>
              <a:rPr lang="zh-CN" altLang="en-US" dirty="0"/>
              <a:t>大脑有制作</a:t>
            </a:r>
            <a:r>
              <a:rPr lang="en-US" altLang="zh-CN" dirty="0"/>
              <a:t>“</a:t>
            </a:r>
            <a:r>
              <a:rPr lang="zh-CN" altLang="en-US" dirty="0"/>
              <a:t>地图</a:t>
            </a:r>
            <a:r>
              <a:rPr lang="en-US" altLang="zh-CN" dirty="0"/>
              <a:t>”</a:t>
            </a:r>
            <a:r>
              <a:rPr lang="zh-CN" altLang="en-US" dirty="0"/>
              <a:t>的倾向，地图指的是对外部和内部刺激同时放电或者静止的神经网络</a:t>
            </a:r>
            <a:endParaRPr lang="en-US" dirty="0"/>
          </a:p>
          <a:p>
            <a:r>
              <a:rPr lang="en-US" dirty="0"/>
              <a:t>The brain maps internal and external experiences; physiological, emotional, cognitive and behavioral expressions; memories, beliefs, defenses, wishes, and future plans </a:t>
            </a:r>
            <a:r>
              <a:rPr lang="zh-CN" altLang="en-US" dirty="0"/>
              <a:t>大脑为内部和外部体验制作地图；生理的、情感的、认知的和行为的体验；记忆、信念、防御、愿望，以及对未来的计划</a:t>
            </a:r>
            <a:endParaRPr lang="en-US" dirty="0"/>
          </a:p>
          <a:p>
            <a:r>
              <a:rPr lang="en-US" dirty="0"/>
              <a:t>These physiological, emotional, cognitive and behavioral mental maps underpin our sense of self </a:t>
            </a:r>
            <a:r>
              <a:rPr lang="zh-CN" altLang="en-US" dirty="0"/>
              <a:t>这些生理的、情感的、认知的和行为的心理地图支撑着我们的自体感</a:t>
            </a:r>
            <a:endParaRPr lang="en-US" dirty="0"/>
          </a:p>
          <a:p>
            <a:r>
              <a:rPr lang="en-US" dirty="0"/>
              <a:t>In psychodynamic models, these maps are referred to as implicit or unconscious self systems </a:t>
            </a:r>
            <a:r>
              <a:rPr lang="zh-CN" altLang="en-US" dirty="0"/>
              <a:t>在心理动力学模型中，这些地图被称为内隐的或者无意识的自体系统</a:t>
            </a:r>
            <a:endParaRPr lang="zh-CN" altLang="en-US" dirty="0"/>
          </a:p>
        </p:txBody>
      </p:sp>
      <p:sp>
        <p:nvSpPr>
          <p:cNvPr id="4" name="Footer Placeholder 3"/>
          <p:cNvSpPr>
            <a:spLocks noGrp="1"/>
          </p:cNvSpPr>
          <p:nvPr>
            <p:ph type="ftr" sz="quarter" idx="11"/>
          </p:nvPr>
        </p:nvSpPr>
        <p:spPr/>
        <p:txBody>
          <a:bodyPr/>
          <a:lstStyle/>
          <a:p>
            <a:r>
              <a:rPr lang="en-US"/>
              <a:t>Janet Bachant Micro-Trauma Triggering 2018</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Developing Mental Organization</a:t>
            </a:r>
            <a:br>
              <a:rPr lang="en-US" dirty="0"/>
            </a:br>
            <a:r>
              <a:rPr lang="zh-CN" altLang="en-US" dirty="0"/>
              <a:t>发展心理组织</a:t>
            </a:r>
            <a:endParaRPr lang="zh-CN" altLang="en-US" dirty="0"/>
          </a:p>
        </p:txBody>
      </p:sp>
      <p:sp>
        <p:nvSpPr>
          <p:cNvPr id="3" name="Content Placeholder 2"/>
          <p:cNvSpPr>
            <a:spLocks noGrp="1"/>
          </p:cNvSpPr>
          <p:nvPr>
            <p:ph idx="1"/>
          </p:nvPr>
        </p:nvSpPr>
        <p:spPr/>
        <p:txBody>
          <a:bodyPr>
            <a:normAutofit fontScale="90000" lnSpcReduction="10000"/>
          </a:bodyPr>
          <a:lstStyle/>
          <a:p>
            <a:r>
              <a:rPr lang="en-US" dirty="0"/>
              <a:t>Neural maps or self-systems are central to the formation and maintenance of defenses to deal with pain, discomfort and anxiety </a:t>
            </a:r>
            <a:r>
              <a:rPr lang="zh-CN" altLang="en-US" dirty="0"/>
              <a:t>神经地图或者自体系统对于形成和维持处理痛苦、不适和焦虑的防御来说很重要</a:t>
            </a:r>
            <a:endParaRPr lang="en-US" dirty="0"/>
          </a:p>
          <a:p>
            <a:r>
              <a:rPr lang="en-US" dirty="0"/>
              <a:t>Maladaptive responses can be wired into self-systems if they provide rewards or relief from suffering </a:t>
            </a:r>
            <a:r>
              <a:rPr lang="zh-CN" altLang="en-US" dirty="0"/>
              <a:t>如果适应不良的反应可以提供奖赏或者痛苦的缓解，那么它们就可以被连接到自体系统中去</a:t>
            </a:r>
            <a:endParaRPr lang="en-US" dirty="0"/>
          </a:p>
          <a:p>
            <a:pPr lvl="1"/>
            <a:r>
              <a:rPr lang="en-US" dirty="0"/>
              <a:t>Helpless rage in the face of misattunement and resultant avoidance of intimacy </a:t>
            </a:r>
            <a:r>
              <a:rPr lang="zh-CN" altLang="en-US" dirty="0"/>
              <a:t>面对失协时的无助的愤怒以及导致的对亲密感的回避</a:t>
            </a:r>
            <a:endParaRPr lang="en-US" dirty="0"/>
          </a:p>
          <a:p>
            <a:pPr lvl="1"/>
            <a:r>
              <a:rPr lang="en-US" dirty="0"/>
              <a:t>Generalization of fearful behaviors </a:t>
            </a:r>
            <a:r>
              <a:rPr lang="zh-CN" altLang="en-US" dirty="0"/>
              <a:t>恐惧行为的泛化</a:t>
            </a:r>
            <a:endParaRPr lang="en-US" dirty="0"/>
          </a:p>
          <a:p>
            <a:pPr lvl="1"/>
            <a:r>
              <a:rPr lang="en-US" dirty="0"/>
              <a:t>Problems with affect regulation </a:t>
            </a:r>
            <a:r>
              <a:rPr lang="zh-CN" altLang="en-US" dirty="0"/>
              <a:t>情感调节问题</a:t>
            </a:r>
            <a:endParaRPr lang="en-US" dirty="0"/>
          </a:p>
          <a:p>
            <a:pPr lvl="1"/>
            <a:r>
              <a:rPr lang="en-US" dirty="0"/>
              <a:t>Recurrent negative interpretation of one’s self worth </a:t>
            </a:r>
            <a:r>
              <a:rPr lang="zh-CN" altLang="en-US" dirty="0"/>
              <a:t>对一个人的价值反复的负面解释</a:t>
            </a:r>
            <a:endParaRPr lang="en-US" dirty="0"/>
          </a:p>
          <a:p>
            <a:r>
              <a:rPr lang="en-US" dirty="0"/>
              <a:t>Our early experiences become part of our self systems, our defenses, and our automatic, unconscious modes of relating in the world </a:t>
            </a:r>
            <a:r>
              <a:rPr lang="zh-CN" altLang="en-US" dirty="0"/>
              <a:t>我们的早年体验变成了</a:t>
            </a:r>
            <a:r>
              <a:rPr lang="zh-CN" altLang="en-US" dirty="0">
                <a:sym typeface="+mn-ea"/>
              </a:rPr>
              <a:t>在这个世界上</a:t>
            </a:r>
            <a:r>
              <a:rPr lang="zh-CN" altLang="en-US" dirty="0"/>
              <a:t>我们的自体系统，我们的防御，以及我们自动化的、无意识关联模式的一部分</a:t>
            </a:r>
            <a:endParaRPr lang="en-US" dirty="0"/>
          </a:p>
          <a:p>
            <a:endParaRPr lang="en-US" dirty="0"/>
          </a:p>
          <a:p>
            <a:endParaRPr lang="en-US" dirty="0"/>
          </a:p>
        </p:txBody>
      </p:sp>
      <p:sp>
        <p:nvSpPr>
          <p:cNvPr id="4" name="Footer Placeholder 3"/>
          <p:cNvSpPr>
            <a:spLocks noGrp="1"/>
          </p:cNvSpPr>
          <p:nvPr>
            <p:ph type="ftr" sz="quarter" idx="11"/>
          </p:nvPr>
        </p:nvSpPr>
        <p:spPr/>
        <p:txBody>
          <a:bodyPr/>
          <a:lstStyle/>
          <a:p>
            <a:r>
              <a:rPr lang="en-US"/>
              <a:t>Janet Bachant Micro-Trauma Triggering 2018</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Defining Enactments</a:t>
            </a:r>
            <a:br>
              <a:rPr lang="en-US" dirty="0"/>
            </a:br>
            <a:r>
              <a:rPr lang="zh-CN" altLang="en-US" dirty="0"/>
              <a:t>活现的定义</a:t>
            </a:r>
            <a:endParaRPr lang="zh-CN" altLang="en-US" dirty="0"/>
          </a:p>
        </p:txBody>
      </p:sp>
      <p:sp>
        <p:nvSpPr>
          <p:cNvPr id="3" name="Content Placeholder 2"/>
          <p:cNvSpPr>
            <a:spLocks noGrp="1"/>
          </p:cNvSpPr>
          <p:nvPr>
            <p:ph idx="1"/>
          </p:nvPr>
        </p:nvSpPr>
        <p:spPr/>
        <p:txBody>
          <a:bodyPr/>
          <a:lstStyle/>
          <a:p>
            <a:endParaRPr lang="en-US" dirty="0"/>
          </a:p>
          <a:p>
            <a:r>
              <a:rPr lang="en-US" dirty="0"/>
              <a:t>Enactments are interpersonal manifestations of unconscious self-systems </a:t>
            </a:r>
            <a:r>
              <a:rPr lang="zh-CN" altLang="en-US" dirty="0"/>
              <a:t>活现是无意识自体系统在人际间的表现</a:t>
            </a:r>
            <a:endParaRPr lang="en-US" dirty="0"/>
          </a:p>
          <a:p>
            <a:r>
              <a:rPr lang="en-US" dirty="0"/>
              <a:t>Ginot defines enactments as implicit early representations and relational patterns with all their </a:t>
            </a:r>
            <a:r>
              <a:rPr lang="en-US" dirty="0">
                <a:sym typeface="+mn-ea"/>
              </a:rPr>
              <a:t>吉诺</a:t>
            </a:r>
            <a:r>
              <a:rPr lang="zh-CN" altLang="en-US" dirty="0">
                <a:sym typeface="+mn-ea"/>
              </a:rPr>
              <a:t>将活现定义为内隐的早期表征和关系模式及其所有</a:t>
            </a:r>
            <a:endParaRPr lang="en-US" dirty="0"/>
          </a:p>
          <a:p>
            <a:pPr lvl="1"/>
            <a:r>
              <a:rPr lang="en-US" dirty="0"/>
              <a:t>Affects </a:t>
            </a:r>
            <a:r>
              <a:rPr lang="zh-CN" altLang="en-US" dirty="0"/>
              <a:t>情感</a:t>
            </a:r>
            <a:endParaRPr lang="en-US" dirty="0"/>
          </a:p>
          <a:p>
            <a:pPr lvl="1"/>
            <a:r>
              <a:rPr lang="en-US" dirty="0"/>
              <a:t>Defensive adaptations </a:t>
            </a:r>
            <a:r>
              <a:rPr lang="zh-CN" altLang="en-US" dirty="0"/>
              <a:t>防御性的适应</a:t>
            </a:r>
            <a:endParaRPr lang="en-US" dirty="0"/>
          </a:p>
          <a:p>
            <a:pPr lvl="1"/>
            <a:r>
              <a:rPr lang="en-US" dirty="0"/>
              <a:t>Behavioral manifestations </a:t>
            </a:r>
            <a:r>
              <a:rPr lang="zh-CN" altLang="en-US" dirty="0"/>
              <a:t>行为表现</a:t>
            </a:r>
            <a:endParaRPr lang="en-US" dirty="0"/>
          </a:p>
          <a:p>
            <a:r>
              <a:rPr lang="en-US" dirty="0"/>
              <a:t>Enactments are mutually reactivated self-systems or entangled implicit relational schemas of both patient and analyst </a:t>
            </a:r>
            <a:r>
              <a:rPr lang="zh-CN" altLang="en-US" dirty="0"/>
              <a:t>活现是病人和分析师的自体系统的相互激活或者内隐关系图示的卷入</a:t>
            </a:r>
            <a:endParaRPr lang="en-US" dirty="0"/>
          </a:p>
          <a:p>
            <a:endParaRPr lang="en-US" dirty="0"/>
          </a:p>
        </p:txBody>
      </p:sp>
      <p:sp>
        <p:nvSpPr>
          <p:cNvPr id="4" name="Footer Placeholder 3"/>
          <p:cNvSpPr>
            <a:spLocks noGrp="1"/>
          </p:cNvSpPr>
          <p:nvPr>
            <p:ph type="ftr" sz="quarter" idx="11"/>
          </p:nvPr>
        </p:nvSpPr>
        <p:spPr/>
        <p:txBody>
          <a:bodyPr/>
          <a:lstStyle/>
          <a:p>
            <a:r>
              <a:rPr lang="en-US"/>
              <a:t>Janet Bachant Micro-Trauma Triggering 2018</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Clinical presentation of enactments</a:t>
            </a:r>
            <a:br>
              <a:rPr lang="en-US" dirty="0"/>
            </a:br>
            <a:r>
              <a:rPr lang="zh-CN" altLang="en-US" dirty="0"/>
              <a:t>活现的临床呈现</a:t>
            </a:r>
            <a:endParaRPr lang="zh-CN" altLang="en-US" dirty="0"/>
          </a:p>
        </p:txBody>
      </p:sp>
      <p:sp>
        <p:nvSpPr>
          <p:cNvPr id="3" name="Content Placeholder 2"/>
          <p:cNvSpPr>
            <a:spLocks noGrp="1"/>
          </p:cNvSpPr>
          <p:nvPr>
            <p:ph idx="1"/>
          </p:nvPr>
        </p:nvSpPr>
        <p:spPr/>
        <p:txBody>
          <a:bodyPr>
            <a:normAutofit fontScale="90000" lnSpcReduction="20000"/>
          </a:bodyPr>
          <a:lstStyle/>
          <a:p>
            <a:r>
              <a:rPr lang="en-US" dirty="0"/>
              <a:t>Enactments were initially described as therapeutic impasses, emotional entanglements between patient and therapist that diminish the likelihood of meaningful reflection </a:t>
            </a:r>
            <a:r>
              <a:rPr lang="zh-CN" altLang="en-US" dirty="0"/>
              <a:t>活现一开始被描述为治疗僵局，病人和治疗师之间的情感纠葛，这些减少了有意义反思的可能性</a:t>
            </a:r>
            <a:endParaRPr lang="en-US" dirty="0"/>
          </a:p>
          <a:p>
            <a:r>
              <a:rPr lang="en-US" dirty="0"/>
              <a:t>Enactments are usually a surprise, indicating that something is out of synch </a:t>
            </a:r>
            <a:r>
              <a:rPr lang="zh-CN" altLang="en-US" dirty="0"/>
              <a:t>活现通常会令人惊讶，表明某些东西不同步</a:t>
            </a:r>
            <a:endParaRPr lang="en-US" dirty="0"/>
          </a:p>
          <a:p>
            <a:r>
              <a:rPr lang="en-US" dirty="0"/>
              <a:t>Bromberg speaks of enactments as the patient’s effort to negotiate traumatically dissociated self-states that are not verbally symbolized 布朗伯格</a:t>
            </a:r>
            <a:r>
              <a:rPr lang="zh-CN" altLang="en-US" dirty="0"/>
              <a:t>将活现说成是，病人交涉没有通过言语象征化的创伤性解离自体状态的努力</a:t>
            </a:r>
            <a:endParaRPr lang="en-US" dirty="0"/>
          </a:p>
          <a:p>
            <a:r>
              <a:rPr lang="en-US" dirty="0"/>
              <a:t>Stern and </a:t>
            </a:r>
            <a:r>
              <a:rPr lang="en-US" dirty="0" err="1"/>
              <a:t>Maroda</a:t>
            </a:r>
            <a:r>
              <a:rPr lang="en-US" dirty="0"/>
              <a:t> view enactments as the interpersonal manifestations of unformulated dissociated self-states that are not allowed to conflict with conscious ones </a:t>
            </a:r>
            <a:r>
              <a:rPr lang="zh-CN" altLang="en-US" dirty="0"/>
              <a:t>斯特恩和马罗达将活现看成是未成形的解离自体状态在人际间的表现，这些自体状态</a:t>
            </a:r>
            <a:r>
              <a:rPr lang="zh-CN" altLang="en-US" dirty="0">
                <a:sym typeface="+mn-ea"/>
              </a:rPr>
              <a:t>不被允许和有意识自体状态发生冲突</a:t>
            </a:r>
            <a:endParaRPr lang="en-US" dirty="0"/>
          </a:p>
          <a:p>
            <a:r>
              <a:rPr lang="en-US" dirty="0"/>
              <a:t>Bromberg: enactments are venues for deeper, authentic communication </a:t>
            </a:r>
            <a:r>
              <a:rPr lang="zh-CN" altLang="en-US" dirty="0"/>
              <a:t>布朗伯格：活现是实现更深层的，真诚的交流的地点</a:t>
            </a:r>
            <a:endParaRPr lang="en-US" dirty="0"/>
          </a:p>
          <a:p>
            <a:endParaRPr lang="en-US" dirty="0"/>
          </a:p>
        </p:txBody>
      </p:sp>
      <p:sp>
        <p:nvSpPr>
          <p:cNvPr id="4" name="Footer Placeholder 3"/>
          <p:cNvSpPr>
            <a:spLocks noGrp="1"/>
          </p:cNvSpPr>
          <p:nvPr>
            <p:ph type="ftr" sz="quarter" idx="11"/>
          </p:nvPr>
        </p:nvSpPr>
        <p:spPr/>
        <p:txBody>
          <a:bodyPr/>
          <a:lstStyle/>
          <a:p>
            <a:r>
              <a:rPr lang="en-US"/>
              <a:t>Janet Bachant Micro-Trauma Triggering 2018</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Enactments as communicators of relational systems</a:t>
            </a:r>
            <a:br>
              <a:rPr lang="en-US" dirty="0"/>
            </a:br>
            <a:r>
              <a:rPr lang="zh-CN" altLang="en-US" dirty="0"/>
              <a:t>作为关系系统交流者的活现</a:t>
            </a:r>
            <a:endParaRPr lang="zh-CN" altLang="en-US" dirty="0"/>
          </a:p>
        </p:txBody>
      </p:sp>
      <p:sp>
        <p:nvSpPr>
          <p:cNvPr id="3" name="Content Placeholder 2"/>
          <p:cNvSpPr>
            <a:spLocks noGrp="1"/>
          </p:cNvSpPr>
          <p:nvPr>
            <p:ph idx="1"/>
          </p:nvPr>
        </p:nvSpPr>
        <p:spPr>
          <a:xfrm>
            <a:off x="685800" y="2286000"/>
            <a:ext cx="10820400" cy="3932685"/>
          </a:xfrm>
        </p:spPr>
        <p:txBody>
          <a:bodyPr/>
          <a:lstStyle/>
          <a:p>
            <a:r>
              <a:rPr lang="en-US" dirty="0"/>
              <a:t>Enactments communicate implicit patterns formed </a:t>
            </a:r>
            <a:r>
              <a:rPr lang="zh-CN" altLang="en-US" dirty="0"/>
              <a:t>活现交流的内隐模式，形成于</a:t>
            </a:r>
            <a:endParaRPr lang="en-US" dirty="0"/>
          </a:p>
          <a:p>
            <a:pPr marL="914400" lvl="1" indent="-457200">
              <a:buFont typeface="+mj-lt"/>
              <a:buAutoNum type="arabicPeriod"/>
            </a:pPr>
            <a:r>
              <a:rPr lang="en-US" dirty="0"/>
              <a:t>Before verbal memory was fully developed </a:t>
            </a:r>
            <a:r>
              <a:rPr lang="zh-CN" altLang="en-US" dirty="0"/>
              <a:t>言语记忆完全发展出来之前</a:t>
            </a:r>
            <a:endParaRPr lang="en-US" dirty="0"/>
          </a:p>
          <a:p>
            <a:pPr marL="914400" lvl="1" indent="-457200">
              <a:buFont typeface="+mj-lt"/>
              <a:buAutoNum type="arabicPeriod"/>
            </a:pPr>
            <a:r>
              <a:rPr lang="en-US" dirty="0"/>
              <a:t>Those defensively dissociated later on by an emotionally overwhelmed sense of self </a:t>
            </a:r>
            <a:r>
              <a:rPr lang="zh-CN" altLang="en-US" dirty="0"/>
              <a:t>后来经由一个情感上被淹没的自体感而防御性地解离的那些模式</a:t>
            </a:r>
            <a:endParaRPr lang="en-US" dirty="0"/>
          </a:p>
          <a:p>
            <a:pPr marL="914400" lvl="1" indent="-457200">
              <a:buFont typeface="+mj-lt"/>
              <a:buAutoNum type="arabicPeriod"/>
            </a:pPr>
            <a:endParaRPr lang="en-US" dirty="0"/>
          </a:p>
          <a:p>
            <a:r>
              <a:rPr lang="en-US" dirty="0"/>
              <a:t>These relational patterns influence one’s capacity for affect regulation and integration </a:t>
            </a:r>
            <a:r>
              <a:rPr lang="zh-CN" altLang="en-US" dirty="0"/>
              <a:t>这些关系模式会影响一个人情感调节和整合的能力</a:t>
            </a:r>
            <a:endParaRPr lang="en-US" dirty="0"/>
          </a:p>
          <a:p>
            <a:endParaRPr lang="en-US" dirty="0"/>
          </a:p>
        </p:txBody>
      </p:sp>
      <p:sp>
        <p:nvSpPr>
          <p:cNvPr id="4" name="Footer Placeholder 3"/>
          <p:cNvSpPr>
            <a:spLocks noGrp="1"/>
          </p:cNvSpPr>
          <p:nvPr>
            <p:ph type="ftr" sz="quarter" idx="11"/>
          </p:nvPr>
        </p:nvSpPr>
        <p:spPr/>
        <p:txBody>
          <a:bodyPr/>
          <a:lstStyle/>
          <a:p>
            <a:r>
              <a:rPr lang="en-US"/>
              <a:t>Janet Bachant Micro-Trauma Triggering 2018</a:t>
            </a:r>
            <a:endParaRPr lang="en-US" dirty="0"/>
          </a:p>
        </p:txBody>
      </p:sp>
    </p:spTree>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TM04033937[[fn=Vapor Trail]]</Template>
  <TotalTime>0</TotalTime>
  <Words>14821</Words>
  <Application>WPS 演示</Application>
  <PresentationFormat>Widescreen</PresentationFormat>
  <Paragraphs>228</Paragraphs>
  <Slides>20</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20</vt:i4>
      </vt:variant>
    </vt:vector>
  </HeadingPairs>
  <TitlesOfParts>
    <vt:vector size="30" baseType="lpstr">
      <vt:lpstr>Arial</vt:lpstr>
      <vt:lpstr>宋体</vt:lpstr>
      <vt:lpstr>Wingdings</vt:lpstr>
      <vt:lpstr>Century Gothic</vt:lpstr>
      <vt:lpstr>Segoe Print</vt:lpstr>
      <vt:lpstr>微软雅黑</vt:lpstr>
      <vt:lpstr>Arial Unicode MS</vt:lpstr>
      <vt:lpstr>Calibri</vt:lpstr>
      <vt:lpstr>等线</vt:lpstr>
      <vt:lpstr>Vapor Trail</vt:lpstr>
      <vt:lpstr>Janet Bachant Micro-Trauma Triggering 微观创伤触发 Efrat Ginot 埃弗拉特·吉诺 Neuropsychology of the Unconscious 无意识的神经心理学</vt:lpstr>
      <vt:lpstr>The need for  Neuropsychological Understanding 为什么需要来自神经心理学的理解</vt:lpstr>
      <vt:lpstr>Therapeutic Enactments: Unconscious Processes and Self-systems revealed 治疗性活现： 其所揭示的无意识过程和自体系统</vt:lpstr>
      <vt:lpstr>Neural foundation of enactments 活现的神经基础</vt:lpstr>
      <vt:lpstr>Self -Systems 自体系统</vt:lpstr>
      <vt:lpstr>Developing Mental Organization 发展心理组织</vt:lpstr>
      <vt:lpstr>Defining Enactments 活现的定义</vt:lpstr>
      <vt:lpstr>Clinical presentation of enactments 活现的临床呈现</vt:lpstr>
      <vt:lpstr>Enactments as communicators of relational systems 作为关系系统交流者的活现</vt:lpstr>
      <vt:lpstr>Effects of early emotional Stress on development 早期情感压力对发展的影响</vt:lpstr>
      <vt:lpstr>amygdala 杏仁核</vt:lpstr>
      <vt:lpstr>Negative bias 负性偏见</vt:lpstr>
      <vt:lpstr>Enactment triggering 活现触发</vt:lpstr>
      <vt:lpstr>Power of enactments 活现的力量</vt:lpstr>
      <vt:lpstr>Enactments and the  Right Brain 活现与右脑</vt:lpstr>
      <vt:lpstr>Enactments and  the Mirror Neuron system 活现与镜像神经元系统</vt:lpstr>
      <vt:lpstr>Mirror Neuron system  (cont) 镜像神经系统（续）</vt:lpstr>
      <vt:lpstr>Enactments and mirroring 活现与镜映</vt:lpstr>
      <vt:lpstr>Enactments as Intersubjective knowing 作为主体间了解的活现</vt:lpstr>
      <vt:lpstr>Working with Enactments 对活现进行工作</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Efrat Ginot Neuropsychology of the Unconscious</dc:title>
  <dc:creator>Janet Bachant</dc:creator>
  <cp:lastModifiedBy>课程顾问何炫皓</cp:lastModifiedBy>
  <cp:revision>78</cp:revision>
  <dcterms:created xsi:type="dcterms:W3CDTF">2018-09-17T18:48:00Z</dcterms:created>
  <dcterms:modified xsi:type="dcterms:W3CDTF">2018-09-27T02:41:04Z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2052-11.1.0.7832</vt:lpwstr>
  </property>
</Properties>
</file>